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1" r:id="rId3"/>
    <p:sldId id="262" r:id="rId4"/>
    <p:sldId id="259" r:id="rId5"/>
    <p:sldId id="267" r:id="rId6"/>
    <p:sldId id="268" r:id="rId7"/>
    <p:sldId id="271" r:id="rId8"/>
    <p:sldId id="272" r:id="rId9"/>
    <p:sldId id="269" r:id="rId10"/>
    <p:sldId id="273" r:id="rId11"/>
    <p:sldId id="277" r:id="rId12"/>
    <p:sldId id="256" r:id="rId13"/>
    <p:sldId id="265" r:id="rId14"/>
    <p:sldId id="270" r:id="rId15"/>
    <p:sldId id="274" r:id="rId16"/>
    <p:sldId id="264" r:id="rId17"/>
    <p:sldId id="275" r:id="rId18"/>
    <p:sldId id="276" r:id="rId19"/>
    <p:sldId id="279" r:id="rId20"/>
    <p:sldId id="280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9F5"/>
    <a:srgbClr val="FB0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20"/>
    <p:restoredTop sz="96327"/>
  </p:normalViewPr>
  <p:slideViewPr>
    <p:cSldViewPr snapToGrid="0">
      <p:cViewPr>
        <p:scale>
          <a:sx n="118" d="100"/>
          <a:sy n="118" d="100"/>
        </p:scale>
        <p:origin x="81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24327-25E2-B37A-A16A-B136C5E99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AE184-7DA1-156D-EADD-0722EBFF2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49545-D637-B263-5797-4A0791812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F9D7-DA25-EA4D-8D69-BFD37A8BAA9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DBA31-D252-4B0E-D051-C2018EE81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394C3-C168-FB00-4EDA-FA7D622C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EA02-59FB-B846-B913-01A081476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855A-6BB8-1768-D6FD-E6360CC5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65F564-6033-CF5D-F7BB-11363A739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9DC75-AAD6-FAA4-B07F-44082AB04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F9D7-DA25-EA4D-8D69-BFD37A8BAA9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0CB88-147E-A782-0ADB-304F65C48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2726F-7CA8-09CD-608D-202ACFF91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EA02-59FB-B846-B913-01A081476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88A96-3574-594E-7F67-691B321BF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26367-9448-D500-DFEC-1FC3ECD83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023CA-ECC7-AEDE-58DA-11BDBB9D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F9D7-DA25-EA4D-8D69-BFD37A8BAA9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6A006-031A-E6DB-E264-BD7E57B0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5C2B3-44AC-452A-A72A-949D7BF1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EA02-59FB-B846-B913-01A081476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94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6334C-DCA9-8350-CE80-8452E3579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D14E1-5D41-9D0A-C9B5-03D6AD1CE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9FA6-B270-2438-7BCD-ECC5CF22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F9D7-DA25-EA4D-8D69-BFD37A8BAA9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750C5-66CE-84D3-E006-D7BC04338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3E1F3-CF8E-5FB0-FA89-DE549378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EA02-59FB-B846-B913-01A081476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99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87BC-6077-7E34-1897-5594121B3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8C144-6314-F557-8414-49A171D6C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F5A1A-3F8E-304D-DDDE-FDE216330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F9D7-DA25-EA4D-8D69-BFD37A8BAA9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E9112-A3F1-C6DB-45D2-0F35A861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F7CE9-C4C7-7F0B-28B1-CFDF1B9FF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EA02-59FB-B846-B913-01A081476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69371-2460-3884-3376-28A76370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A8ADE-C46A-1809-10A8-001E27EA89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6B30C-BA19-9011-D78A-5E3488AA8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C45DE-24CE-8AF1-C637-8D4E887A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F9D7-DA25-EA4D-8D69-BFD37A8BAA9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61127-97A0-74B9-ED4D-EA832A026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322AB-7323-518A-1B74-5ADB3CEF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EA02-59FB-B846-B913-01A081476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60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F96EC-EEBC-B2F5-FE39-C3B42E89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C8299-AD04-DF84-2541-9BD5266B8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AF28A-23BA-15BB-3041-02A503693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E9DA3-F9D8-E5E9-31FC-851BBCF0E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8C2CD-949F-FC11-7D7B-C1EB69724D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16FF48-0A91-4EA1-B687-CC3F93AB8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F9D7-DA25-EA4D-8D69-BFD37A8BAA9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2A3A0E-7607-AD0C-E880-500A3D3B5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CF5D0F-2A5A-2A27-3579-6A3C24CC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EA02-59FB-B846-B913-01A081476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01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20A4-0746-7F91-8E54-5E86FC8A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873FA1-2D7F-EBBF-C0E6-EF6E1339F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F9D7-DA25-EA4D-8D69-BFD37A8BAA9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3DBBCC-4131-D235-C0ED-6087E434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21804C-5930-FFF0-3FF9-E08308780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EA02-59FB-B846-B913-01A081476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09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749ECD-D092-2198-2FAF-925EB6D6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F9D7-DA25-EA4D-8D69-BFD37A8BAA9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300AF-717E-8B06-0E1B-3DDF59DDD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25F74-A73E-DF64-C8D3-35C68D267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EA02-59FB-B846-B913-01A081476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52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2563-4D7E-4C7C-EF62-F1FE32E5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CD7FE-8AAA-B5EE-DF23-1F81E2AAF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A6749-EE25-CED6-0EA5-3C972106E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D293D-81B3-FBDF-B2F2-1E2A307C3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F9D7-DA25-EA4D-8D69-BFD37A8BAA9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BDD83-869A-5A71-7823-1846B0CF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74D04-C9F0-839C-9192-FF4DB117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EA02-59FB-B846-B913-01A081476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9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3264-A55F-8475-77E2-87EDCDF2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6EA883-7D70-CECE-0AE4-3323FC1496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E7A543-3F1F-2392-60BB-7BBD3FB88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B212A-4D48-B0D0-D088-21DEAEB1F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F9D7-DA25-EA4D-8D69-BFD37A8BAA9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2F939-F99F-2472-CFF5-BF1182FF2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D6C8A-4BCF-7005-F00E-23615C6D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EA02-59FB-B846-B913-01A081476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35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97265F-ED9A-22A8-F0C4-2AFB09571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E6E3F-2B02-714F-2AAC-3C3B813E0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51C7A-DFFB-A817-2977-9093ECE9B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1F9D7-DA25-EA4D-8D69-BFD37A8BAA9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71600-B7F4-7A11-A8C3-D14F5C97F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99838-B0CC-DA85-7708-1244523FB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7EA02-59FB-B846-B913-01A081476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12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author/Ryutaro-Tanno/3480712" TargetMode="External"/><Relationship Id="rId2" Type="http://schemas.openxmlformats.org/officeDocument/2006/relationships/hyperlink" Target="https://www.semanticscholar.org/author/Le-Zhang/210800552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D2F4-1AAC-5C19-73ED-0CBE62068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78426"/>
            <a:ext cx="10515600" cy="285273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Using Galaxy Shapes to Develop a De-biasing Framework for Deep Learning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A53D6-3DB9-8F1F-273E-1377ABFD1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7786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Christopher J Miller </a:t>
            </a:r>
          </a:p>
          <a:p>
            <a:r>
              <a:rPr lang="en-US" dirty="0"/>
              <a:t>	(UM Astronomy, Physics)</a:t>
            </a:r>
          </a:p>
          <a:p>
            <a:r>
              <a:rPr lang="en-US" dirty="0"/>
              <a:t>Esteban Medina-Rosales, Guillermo Cabrera-</a:t>
            </a:r>
            <a:r>
              <a:rPr lang="en-US" dirty="0" err="1"/>
              <a:t>Vivas</a:t>
            </a:r>
            <a:r>
              <a:rPr lang="en-US" dirty="0"/>
              <a:t> </a:t>
            </a:r>
          </a:p>
          <a:p>
            <a:r>
              <a:rPr lang="en-US" dirty="0"/>
              <a:t>	(Universidad de Concepcion, Computer Science)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8657C-6596-5974-5137-6B9BC1E70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4" y="146151"/>
            <a:ext cx="3682916" cy="4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8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C26FD1-5B3E-AEAA-F5E4-77A7562BB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4" y="146151"/>
            <a:ext cx="3682916" cy="473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B4E648-4E84-1DA2-8F1A-15911289E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42" y="1634115"/>
            <a:ext cx="6945085" cy="4816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79B5EA-1F20-FE3F-C6E3-95666055856B}"/>
              </a:ext>
            </a:extLst>
          </p:cNvPr>
          <p:cNvSpPr txBox="1"/>
          <p:nvPr/>
        </p:nvSpPr>
        <p:spPr>
          <a:xfrm>
            <a:off x="5388429" y="1349828"/>
            <a:ext cx="311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as the observable bias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E19-4B57-123A-7B15-321C7D1FFE77}"/>
              </a:ext>
            </a:extLst>
          </p:cNvPr>
          <p:cNvSpPr txBox="1"/>
          <p:nvPr/>
        </p:nvSpPr>
        <p:spPr>
          <a:xfrm>
            <a:off x="5388429" y="3900313"/>
            <a:ext cx="331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Resolution as the observable bias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5CEE0B-A7E5-6216-DF45-59A9F2D95020}"/>
              </a:ext>
            </a:extLst>
          </p:cNvPr>
          <p:cNvSpPr/>
          <p:nvPr/>
        </p:nvSpPr>
        <p:spPr>
          <a:xfrm>
            <a:off x="3856346" y="1812518"/>
            <a:ext cx="561891" cy="47397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351037-FDE5-1808-AF25-947A6DA8B3CB}"/>
              </a:ext>
            </a:extLst>
          </p:cNvPr>
          <p:cNvSpPr/>
          <p:nvPr/>
        </p:nvSpPr>
        <p:spPr>
          <a:xfrm>
            <a:off x="4053652" y="2653451"/>
            <a:ext cx="561891" cy="4739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5B1CA7-62A5-34AB-D7B7-A3CC42EE99AB}"/>
              </a:ext>
            </a:extLst>
          </p:cNvPr>
          <p:cNvSpPr/>
          <p:nvPr/>
        </p:nvSpPr>
        <p:spPr>
          <a:xfrm>
            <a:off x="7077920" y="4663675"/>
            <a:ext cx="394214" cy="36933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F6C37A-F31A-453F-1DA0-08E3167125E9}"/>
              </a:ext>
            </a:extLst>
          </p:cNvPr>
          <p:cNvSpPr txBox="1"/>
          <p:nvPr/>
        </p:nvSpPr>
        <p:spPr>
          <a:xfrm>
            <a:off x="361344" y="1634115"/>
            <a:ext cx="24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Experts can be biased.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AD02D-7F14-2A83-972E-6983B3EEEDDA}"/>
              </a:ext>
            </a:extLst>
          </p:cNvPr>
          <p:cNvSpPr txBox="1"/>
          <p:nvPr/>
        </p:nvSpPr>
        <p:spPr>
          <a:xfrm>
            <a:off x="297121" y="3100613"/>
            <a:ext cx="315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Confident labels can be biased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64222E-8B4C-BEA0-75EC-DC44DBA51C48}"/>
              </a:ext>
            </a:extLst>
          </p:cNvPr>
          <p:cNvSpPr txBox="1"/>
          <p:nvPr/>
        </p:nvSpPr>
        <p:spPr>
          <a:xfrm>
            <a:off x="297121" y="4567896"/>
            <a:ext cx="315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Machine Learning </a:t>
            </a:r>
            <a:r>
              <a:rPr lang="en-US" dirty="0"/>
              <a:t>can debias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9DDF472-2AC6-A5F3-F344-B392DA57CAD1}"/>
              </a:ext>
            </a:extLst>
          </p:cNvPr>
          <p:cNvSpPr/>
          <p:nvPr/>
        </p:nvSpPr>
        <p:spPr>
          <a:xfrm>
            <a:off x="849966" y="3457823"/>
            <a:ext cx="394214" cy="36933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8331C4-C7F7-29A1-9E51-2A498DC385B5}"/>
              </a:ext>
            </a:extLst>
          </p:cNvPr>
          <p:cNvSpPr/>
          <p:nvPr/>
        </p:nvSpPr>
        <p:spPr>
          <a:xfrm>
            <a:off x="2221564" y="3455020"/>
            <a:ext cx="394214" cy="3693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AC33BB-B176-5FB3-7717-3140BCF65B4B}"/>
              </a:ext>
            </a:extLst>
          </p:cNvPr>
          <p:cNvSpPr txBox="1"/>
          <p:nvPr/>
        </p:nvSpPr>
        <p:spPr>
          <a:xfrm>
            <a:off x="785270" y="3928595"/>
            <a:ext cx="52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323605-DA43-B297-80E1-5E0AF3976F58}"/>
              </a:ext>
            </a:extLst>
          </p:cNvPr>
          <p:cNvSpPr txBox="1"/>
          <p:nvPr/>
        </p:nvSpPr>
        <p:spPr>
          <a:xfrm>
            <a:off x="2124759" y="392859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356016-CC24-9C77-32C5-8671B018B795}"/>
              </a:ext>
            </a:extLst>
          </p:cNvPr>
          <p:cNvSpPr/>
          <p:nvPr/>
        </p:nvSpPr>
        <p:spPr>
          <a:xfrm>
            <a:off x="746984" y="2028763"/>
            <a:ext cx="561891" cy="47397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C60E9D-8539-90B2-E00C-C4E171800084}"/>
              </a:ext>
            </a:extLst>
          </p:cNvPr>
          <p:cNvSpPr/>
          <p:nvPr/>
        </p:nvSpPr>
        <p:spPr>
          <a:xfrm>
            <a:off x="2097430" y="2031426"/>
            <a:ext cx="561891" cy="4739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307CE-E455-0397-2940-E8EC9CF5ACE7}"/>
              </a:ext>
            </a:extLst>
          </p:cNvPr>
          <p:cNvSpPr txBox="1"/>
          <p:nvPr/>
        </p:nvSpPr>
        <p:spPr>
          <a:xfrm>
            <a:off x="547669" y="2625327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Expert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4378A1-2960-B52A-3591-7506E9CD4B98}"/>
              </a:ext>
            </a:extLst>
          </p:cNvPr>
          <p:cNvSpPr txBox="1"/>
          <p:nvPr/>
        </p:nvSpPr>
        <p:spPr>
          <a:xfrm>
            <a:off x="1927652" y="2636376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Expert 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60891AD-AF31-ACC9-84D3-11DD1EE14564}"/>
              </a:ext>
            </a:extLst>
          </p:cNvPr>
          <p:cNvSpPr/>
          <p:nvPr/>
        </p:nvSpPr>
        <p:spPr>
          <a:xfrm>
            <a:off x="1481335" y="5063233"/>
            <a:ext cx="394214" cy="36933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D3754A-D193-4C3C-8C99-F7D9D703C958}"/>
              </a:ext>
            </a:extLst>
          </p:cNvPr>
          <p:cNvSpPr txBox="1"/>
          <p:nvPr/>
        </p:nvSpPr>
        <p:spPr>
          <a:xfrm>
            <a:off x="979340" y="5494573"/>
            <a:ext cx="1398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SVM trained</a:t>
            </a:r>
          </a:p>
          <a:p>
            <a:pPr algn="ctr"/>
            <a:r>
              <a:rPr lang="en-US" dirty="0"/>
              <a:t>On Expert 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79B2C99-0E0C-3045-93F5-98D233DD74E8}"/>
              </a:ext>
            </a:extLst>
          </p:cNvPr>
          <p:cNvSpPr/>
          <p:nvPr/>
        </p:nvSpPr>
        <p:spPr>
          <a:xfrm>
            <a:off x="7285292" y="4269645"/>
            <a:ext cx="394214" cy="3693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4255B14-709B-FE52-4CBE-40E3B788F1C9}"/>
              </a:ext>
            </a:extLst>
          </p:cNvPr>
          <p:cNvSpPr/>
          <p:nvPr/>
        </p:nvSpPr>
        <p:spPr>
          <a:xfrm>
            <a:off x="9348501" y="5133714"/>
            <a:ext cx="394214" cy="36933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5B73068-369D-E87D-0F47-4E51E3BD504E}"/>
              </a:ext>
            </a:extLst>
          </p:cNvPr>
          <p:cNvSpPr/>
          <p:nvPr/>
        </p:nvSpPr>
        <p:spPr>
          <a:xfrm>
            <a:off x="9657410" y="4622239"/>
            <a:ext cx="394214" cy="3693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420875-54CF-6D37-70CE-1E38D274E253}"/>
              </a:ext>
            </a:extLst>
          </p:cNvPr>
          <p:cNvSpPr/>
          <p:nvPr/>
        </p:nvSpPr>
        <p:spPr>
          <a:xfrm>
            <a:off x="7780956" y="2721109"/>
            <a:ext cx="394214" cy="36933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B7D015B-79F0-EF01-BE89-14291FFB5040}"/>
              </a:ext>
            </a:extLst>
          </p:cNvPr>
          <p:cNvSpPr/>
          <p:nvPr/>
        </p:nvSpPr>
        <p:spPr>
          <a:xfrm>
            <a:off x="10209086" y="2826940"/>
            <a:ext cx="394214" cy="36933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1C5360-5963-DAE9-BDBF-FF8D843FF610}"/>
              </a:ext>
            </a:extLst>
          </p:cNvPr>
          <p:cNvSpPr/>
          <p:nvPr/>
        </p:nvSpPr>
        <p:spPr>
          <a:xfrm>
            <a:off x="10209086" y="5264846"/>
            <a:ext cx="394214" cy="36933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00904EF-39A7-9DA0-792F-77B14DB365E8}"/>
              </a:ext>
            </a:extLst>
          </p:cNvPr>
          <p:cNvSpPr/>
          <p:nvPr/>
        </p:nvSpPr>
        <p:spPr>
          <a:xfrm>
            <a:off x="7761993" y="5236639"/>
            <a:ext cx="394214" cy="36933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5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9" grpId="0" animBg="1"/>
      <p:bldP spid="8" grpId="0"/>
      <p:bldP spid="10" grpId="0"/>
      <p:bldP spid="11" grpId="0"/>
      <p:bldP spid="20" grpId="0" animBg="1"/>
      <p:bldP spid="21" grpId="0" animBg="1"/>
      <p:bldP spid="22" grpId="0"/>
      <p:bldP spid="24" grpId="0"/>
      <p:bldP spid="25" grpId="0" animBg="1"/>
      <p:bldP spid="26" grpId="0" animBg="1"/>
      <p:bldP spid="27" grpId="0"/>
      <p:bldP spid="28" grpId="0"/>
      <p:bldP spid="29" grpId="0" animBg="1"/>
      <p:bldP spid="30" grpId="0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1DF50-BFAE-65FD-3694-F7958A8A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Gold standard labels can be biased</a:t>
            </a:r>
          </a:p>
          <a:p>
            <a:pPr lvl="1"/>
            <a:r>
              <a:rPr lang="en-US" dirty="0"/>
              <a:t>Whether trust is earned, verification is required</a:t>
            </a:r>
          </a:p>
          <a:p>
            <a:pPr lvl="1"/>
            <a:r>
              <a:rPr lang="en-US" dirty="0"/>
              <a:t>Experts have ”know how”, which is not immune from hidden bias.</a:t>
            </a:r>
          </a:p>
          <a:p>
            <a:pPr lvl="1"/>
            <a:r>
              <a:rPr lang="en-US" dirty="0"/>
              <a:t>Citizen scientists have “know what” which have different bias.</a:t>
            </a:r>
          </a:p>
          <a:p>
            <a:r>
              <a:rPr lang="en-US" dirty="0"/>
              <a:t>Labels with high confidence can amplify underlying bias</a:t>
            </a:r>
          </a:p>
          <a:p>
            <a:pPr lvl="1"/>
            <a:r>
              <a:rPr lang="en-US" dirty="0"/>
              <a:t>Labeling error is not the issue</a:t>
            </a:r>
          </a:p>
          <a:p>
            <a:pPr lvl="1"/>
            <a:r>
              <a:rPr lang="en-US" dirty="0"/>
              <a:t>Better data can be expensive</a:t>
            </a:r>
          </a:p>
          <a:p>
            <a:r>
              <a:rPr lang="en-US" dirty="0"/>
              <a:t>SVMs mitigate bias present in the gold standard truth labels</a:t>
            </a:r>
          </a:p>
          <a:p>
            <a:pPr lvl="1"/>
            <a:r>
              <a:rPr lang="en-US" dirty="0"/>
              <a:t>Example shown used galaxy properties, not the images.</a:t>
            </a:r>
          </a:p>
          <a:p>
            <a:pPr lvl="1"/>
            <a:r>
              <a:rPr lang="en-US" dirty="0"/>
              <a:t>The machine was able to combine those properties in a non-linear way</a:t>
            </a:r>
          </a:p>
          <a:p>
            <a:r>
              <a:rPr lang="en-US" dirty="0"/>
              <a:t>Let the machines work directly on the pixels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177D3-9C64-E999-EDAF-BDF2C9003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4" y="146151"/>
            <a:ext cx="3682916" cy="473975"/>
          </a:xfrm>
          <a:prstGeom prst="rect">
            <a:avLst/>
          </a:prstGeom>
        </p:spPr>
      </p:pic>
      <p:sp>
        <p:nvSpPr>
          <p:cNvPr id="5" name="Title 9">
            <a:extLst>
              <a:ext uri="{FF2B5EF4-FFF2-40B4-BE49-F238E27FC236}">
                <a16:creationId xmlns:a16="http://schemas.microsoft.com/office/drawing/2014/main" id="{3351760E-7F24-10D9-9AF0-608FD47F62F2}"/>
              </a:ext>
            </a:extLst>
          </p:cNvPr>
          <p:cNvSpPr txBox="1">
            <a:spLocks/>
          </p:cNvSpPr>
          <p:nvPr/>
        </p:nvSpPr>
        <p:spPr>
          <a:xfrm>
            <a:off x="1381496" y="706381"/>
            <a:ext cx="94290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 Issues with 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38563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97B4FE5A-99CF-5736-8514-4B6345B53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4" y="2448836"/>
            <a:ext cx="4431061" cy="2725793"/>
          </a:xfrm>
          <a:prstGeom prst="rect">
            <a:avLst/>
          </a:prstGeom>
        </p:spPr>
      </p:pic>
      <p:pic>
        <p:nvPicPr>
          <p:cNvPr id="8" name="Picture 7" descr="A diagram of a flowchart&#10;&#10;Description automatically generated">
            <a:extLst>
              <a:ext uri="{FF2B5EF4-FFF2-40B4-BE49-F238E27FC236}">
                <a16:creationId xmlns:a16="http://schemas.microsoft.com/office/drawing/2014/main" id="{CE89DF44-A720-AC9E-E9C7-8128E062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799" y="2145784"/>
            <a:ext cx="4117801" cy="3196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53D3D9-2F18-5CA1-43F1-722A9E3A1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14" y="146151"/>
            <a:ext cx="3682916" cy="4739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A46BF6A-D61A-0971-EA4F-329D82AFF1E0}"/>
              </a:ext>
            </a:extLst>
          </p:cNvPr>
          <p:cNvSpPr txBox="1">
            <a:spLocks/>
          </p:cNvSpPr>
          <p:nvPr/>
        </p:nvSpPr>
        <p:spPr>
          <a:xfrm>
            <a:off x="348343" y="820221"/>
            <a:ext cx="1171302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AI System: Residual Convolutional Neural Networks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61BFF9-50B8-C110-294B-D91537506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428" y="2932720"/>
            <a:ext cx="3122572" cy="177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1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53D3D9-2F18-5CA1-43F1-722A9E3A1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4" y="146151"/>
            <a:ext cx="3682916" cy="473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220957-203D-64E6-20D1-91F3114A7571}"/>
              </a:ext>
            </a:extLst>
          </p:cNvPr>
          <p:cNvSpPr txBox="1"/>
          <p:nvPr/>
        </p:nvSpPr>
        <p:spPr>
          <a:xfrm>
            <a:off x="8643257" y="2627859"/>
            <a:ext cx="29754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CNN learns the weights and the convolution filters through training.</a:t>
            </a:r>
          </a:p>
          <a:p>
            <a:endParaRPr lang="en-US" sz="2800" dirty="0"/>
          </a:p>
          <a:p>
            <a:r>
              <a:rPr lang="en-US" sz="2800" dirty="0"/>
              <a:t>The </a:t>
            </a:r>
            <a:r>
              <a:rPr lang="en-US" sz="2800" dirty="0">
                <a:solidFill>
                  <a:srgbClr val="FF0000"/>
                </a:solidFill>
              </a:rPr>
              <a:t>LOSS Function </a:t>
            </a:r>
            <a:r>
              <a:rPr lang="en-US" sz="2800" dirty="0"/>
              <a:t>plays a critical role.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93DCED-055A-527D-318C-447F82C7C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028" y="2993788"/>
            <a:ext cx="4728559" cy="299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9">
            <a:extLst>
              <a:ext uri="{FF2B5EF4-FFF2-40B4-BE49-F238E27FC236}">
                <a16:creationId xmlns:a16="http://schemas.microsoft.com/office/drawing/2014/main" id="{A396DE47-A6FF-E8A4-377E-62D720674500}"/>
              </a:ext>
            </a:extLst>
          </p:cNvPr>
          <p:cNvSpPr txBox="1">
            <a:spLocks/>
          </p:cNvSpPr>
          <p:nvPr/>
        </p:nvSpPr>
        <p:spPr>
          <a:xfrm>
            <a:off x="326158" y="383138"/>
            <a:ext cx="1171302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Debiasing in an AI System: Convolutional Neural Networks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A4A7DEE-BC2A-C55A-0396-A1391EF69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4" y="1945688"/>
            <a:ext cx="7663543" cy="426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089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249DA8-4122-21A8-E613-217B2100A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4" y="326038"/>
            <a:ext cx="3682916" cy="473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34AC89-4388-53B7-42CB-772B106D7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245" y="2154499"/>
            <a:ext cx="6146470" cy="3791437"/>
          </a:xfrm>
          <a:prstGeom prst="rect">
            <a:avLst/>
          </a:prstGeom>
        </p:spPr>
      </p:pic>
      <p:sp>
        <p:nvSpPr>
          <p:cNvPr id="2" name="Title 9">
            <a:extLst>
              <a:ext uri="{FF2B5EF4-FFF2-40B4-BE49-F238E27FC236}">
                <a16:creationId xmlns:a16="http://schemas.microsoft.com/office/drawing/2014/main" id="{F496AB9F-DD58-4CE8-AFBA-F3417AB0F785}"/>
              </a:ext>
            </a:extLst>
          </p:cNvPr>
          <p:cNvSpPr txBox="1">
            <a:spLocks/>
          </p:cNvSpPr>
          <p:nvPr/>
        </p:nvSpPr>
        <p:spPr>
          <a:xfrm>
            <a:off x="326158" y="383138"/>
            <a:ext cx="1171302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Revising the CNN Loss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2C991A-8B12-D786-AF94-28678132A73C}"/>
              </a:ext>
            </a:extLst>
          </p:cNvPr>
          <p:cNvSpPr txBox="1"/>
          <p:nvPr/>
        </p:nvSpPr>
        <p:spPr>
          <a:xfrm>
            <a:off x="295152" y="4474027"/>
            <a:ext cx="2446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likelihood of the observed class depends only on the true class and the observed (biasing) parameters.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F1C32-633D-CD21-C3AA-438FD8CD1C13}"/>
              </a:ext>
            </a:extLst>
          </p:cNvPr>
          <p:cNvSpPr txBox="1"/>
          <p:nvPr/>
        </p:nvSpPr>
        <p:spPr>
          <a:xfrm>
            <a:off x="9038608" y="1859430"/>
            <a:ext cx="3171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known prior probability for the true class given the data and the fitted parameters (in this case, the weights from the CNN model).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A4717-4F68-1BE8-5D8E-D56C07D6B280}"/>
              </a:ext>
            </a:extLst>
          </p:cNvPr>
          <p:cNvSpPr txBox="1"/>
          <p:nvPr/>
        </p:nvSpPr>
        <p:spPr>
          <a:xfrm>
            <a:off x="8887693" y="5165291"/>
            <a:ext cx="3171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log likelihood contributes to the total loss likelihood function in the CNN training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C271AF-2219-0015-4ED2-E707AAF07331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741223" y="4680857"/>
            <a:ext cx="3354777" cy="531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0CCFB86-2A6F-BDB5-327B-FD69031934B3}"/>
              </a:ext>
            </a:extLst>
          </p:cNvPr>
          <p:cNvSpPr/>
          <p:nvPr/>
        </p:nvSpPr>
        <p:spPr>
          <a:xfrm>
            <a:off x="8425543" y="2264228"/>
            <a:ext cx="670958" cy="1687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5C5595-002E-6A8C-5E4C-975935270280}"/>
              </a:ext>
            </a:extLst>
          </p:cNvPr>
          <p:cNvSpPr/>
          <p:nvPr/>
        </p:nvSpPr>
        <p:spPr>
          <a:xfrm>
            <a:off x="8577943" y="2416628"/>
            <a:ext cx="518558" cy="1687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2AA303-64BC-8757-5922-7BBB43C613C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445829" y="2598094"/>
            <a:ext cx="1592779" cy="19521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670F1-F49D-854D-814D-0472C95EC771}"/>
              </a:ext>
            </a:extLst>
          </p:cNvPr>
          <p:cNvSpPr/>
          <p:nvPr/>
        </p:nvSpPr>
        <p:spPr>
          <a:xfrm>
            <a:off x="8216735" y="5038918"/>
            <a:ext cx="670958" cy="1059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C74D64-B4DB-8651-3136-DF5A4D390DF3}"/>
                  </a:ext>
                </a:extLst>
              </p:cNvPr>
              <p:cNvSpPr txBox="1"/>
              <p:nvPr/>
            </p:nvSpPr>
            <p:spPr>
              <a:xfrm>
                <a:off x="257793" y="1945688"/>
                <a:ext cx="25185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probability of observing the dataset of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the CNN modeled weights (w) and each images observed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(e.g., resolution).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C74D64-B4DB-8651-3136-DF5A4D390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3" y="1945688"/>
                <a:ext cx="2518559" cy="2031325"/>
              </a:xfrm>
              <a:prstGeom prst="rect">
                <a:avLst/>
              </a:prstGeom>
              <a:blipFill>
                <a:blip r:embed="rId4"/>
                <a:stretch>
                  <a:fillRect l="-2010" t="-1250" r="-2010" b="-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FA09C-A0EE-E1AA-FDFC-6BE76F03B199}"/>
              </a:ext>
            </a:extLst>
          </p:cNvPr>
          <p:cNvCxnSpPr>
            <a:cxnSpLocks/>
          </p:cNvCxnSpPr>
          <p:nvPr/>
        </p:nvCxnSpPr>
        <p:spPr>
          <a:xfrm flipH="1" flipV="1">
            <a:off x="7508672" y="5707762"/>
            <a:ext cx="1328550" cy="562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2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76EFB6-A1B0-F623-FF59-C04A9D56B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4" y="326038"/>
            <a:ext cx="3682916" cy="473975"/>
          </a:xfrm>
          <a:prstGeom prst="rect">
            <a:avLst/>
          </a:prstGeom>
        </p:spPr>
      </p:pic>
      <p:sp>
        <p:nvSpPr>
          <p:cNvPr id="5" name="Title 9">
            <a:extLst>
              <a:ext uri="{FF2B5EF4-FFF2-40B4-BE49-F238E27FC236}">
                <a16:creationId xmlns:a16="http://schemas.microsoft.com/office/drawing/2014/main" id="{B2F7138C-0DEC-1102-5FBB-BFA5EFB18DE1}"/>
              </a:ext>
            </a:extLst>
          </p:cNvPr>
          <p:cNvSpPr txBox="1">
            <a:spLocks/>
          </p:cNvSpPr>
          <p:nvPr/>
        </p:nvSpPr>
        <p:spPr>
          <a:xfrm>
            <a:off x="326158" y="383138"/>
            <a:ext cx="1171302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AI system De-biasing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0E5003-4B24-217E-3B17-16C6C49F5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65801"/>
            <a:ext cx="7772400" cy="2408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427A17-D14C-EBB0-1853-055B1E9F4220}"/>
              </a:ext>
            </a:extLst>
          </p:cNvPr>
          <p:cNvSpPr txBox="1"/>
          <p:nvPr/>
        </p:nvSpPr>
        <p:spPr>
          <a:xfrm>
            <a:off x="1589314" y="4484915"/>
            <a:ext cx="93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ResNet50 CNN AI system (i.e., using just the pixels) recovers the human eye-brain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E13FF-ACCD-5B30-2032-F648B3A1B076}"/>
              </a:ext>
            </a:extLst>
          </p:cNvPr>
          <p:cNvSpPr txBox="1"/>
          <p:nvPr/>
        </p:nvSpPr>
        <p:spPr>
          <a:xfrm>
            <a:off x="1589314" y="5072744"/>
            <a:ext cx="923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Catalog-level machine learning (DVC14 logistic regression/SVM) de-biases the classifications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1EED4-7196-F9A2-7F5F-5D43091D89C7}"/>
              </a:ext>
            </a:extLst>
          </p:cNvPr>
          <p:cNvSpPr txBox="1"/>
          <p:nvPr/>
        </p:nvSpPr>
        <p:spPr>
          <a:xfrm>
            <a:off x="1589314" y="5693231"/>
            <a:ext cx="923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Pixel-level de-biasing (ResNet50 with revised loss function) performs the best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C0498D8-AC8D-6FA5-CED8-49F604BF59C5}"/>
              </a:ext>
            </a:extLst>
          </p:cNvPr>
          <p:cNvSpPr/>
          <p:nvPr/>
        </p:nvSpPr>
        <p:spPr>
          <a:xfrm>
            <a:off x="2209800" y="2884714"/>
            <a:ext cx="4169229" cy="446315"/>
          </a:xfrm>
          <a:prstGeom prst="roundRect">
            <a:avLst/>
          </a:prstGeom>
          <a:solidFill>
            <a:schemeClr val="accent1">
              <a:alpha val="1863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CA4C5B9-81F8-285F-0B4C-587DCF2CEFF6}"/>
              </a:ext>
            </a:extLst>
          </p:cNvPr>
          <p:cNvSpPr/>
          <p:nvPr/>
        </p:nvSpPr>
        <p:spPr>
          <a:xfrm>
            <a:off x="2209800" y="2312821"/>
            <a:ext cx="4169229" cy="446315"/>
          </a:xfrm>
          <a:prstGeom prst="roundRect">
            <a:avLst/>
          </a:prstGeom>
          <a:solidFill>
            <a:schemeClr val="accent1">
              <a:alpha val="1863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7E225A-5D1A-02B1-AE79-5251C53FBCCA}"/>
              </a:ext>
            </a:extLst>
          </p:cNvPr>
          <p:cNvSpPr/>
          <p:nvPr/>
        </p:nvSpPr>
        <p:spPr>
          <a:xfrm>
            <a:off x="2209800" y="3429000"/>
            <a:ext cx="4169229" cy="250372"/>
          </a:xfrm>
          <a:prstGeom prst="roundRect">
            <a:avLst/>
          </a:prstGeom>
          <a:solidFill>
            <a:schemeClr val="accent1">
              <a:alpha val="1863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3E29690-ABC2-554A-AB0B-2846983364F7}"/>
              </a:ext>
            </a:extLst>
          </p:cNvPr>
          <p:cNvSpPr/>
          <p:nvPr/>
        </p:nvSpPr>
        <p:spPr>
          <a:xfrm>
            <a:off x="2209800" y="3713204"/>
            <a:ext cx="4169229" cy="250372"/>
          </a:xfrm>
          <a:prstGeom prst="roundRect">
            <a:avLst/>
          </a:prstGeom>
          <a:solidFill>
            <a:schemeClr val="accent1">
              <a:alpha val="1863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4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2" grpId="0" animBg="1"/>
      <p:bldP spid="13" grpId="1" animBg="1"/>
      <p:bldP spid="14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0D606247-0494-2B97-5B91-2EBCB0181B42}"/>
              </a:ext>
            </a:extLst>
          </p:cNvPr>
          <p:cNvSpPr txBox="1">
            <a:spLocks/>
          </p:cNvSpPr>
          <p:nvPr/>
        </p:nvSpPr>
        <p:spPr>
          <a:xfrm>
            <a:off x="3529160" y="688109"/>
            <a:ext cx="824699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Is the CNN model trustworthy? </a:t>
            </a:r>
          </a:p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Sersic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index is the power-law of the radial light profile </a:t>
            </a: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6D412-9B49-4291-EB46-3F3A804F7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4" y="326038"/>
            <a:ext cx="3682916" cy="473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C1AD76-F8A3-115C-7372-850123281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82" y="1893930"/>
            <a:ext cx="10966836" cy="41476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073405-A5F1-D7FE-5181-1E418F3B39B4}"/>
              </a:ext>
            </a:extLst>
          </p:cNvPr>
          <p:cNvSpPr txBox="1"/>
          <p:nvPr/>
        </p:nvSpPr>
        <p:spPr>
          <a:xfrm>
            <a:off x="1600200" y="5718405"/>
            <a:ext cx="1694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Ellipticals are &gt;3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927FF7-905F-355E-C76D-F360E797E603}"/>
              </a:ext>
            </a:extLst>
          </p:cNvPr>
          <p:cNvSpPr txBox="1"/>
          <p:nvPr/>
        </p:nvSpPr>
        <p:spPr>
          <a:xfrm>
            <a:off x="8985463" y="5718404"/>
            <a:ext cx="1488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Spirals are &lt;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52D4CE-F701-51DB-CBA6-4B7FAEA31562}"/>
              </a:ext>
            </a:extLst>
          </p:cNvPr>
          <p:cNvSpPr/>
          <p:nvPr/>
        </p:nvSpPr>
        <p:spPr>
          <a:xfrm>
            <a:off x="612582" y="1708701"/>
            <a:ext cx="3578418" cy="4898928"/>
          </a:xfrm>
          <a:prstGeom prst="rect">
            <a:avLst/>
          </a:prstGeom>
          <a:solidFill>
            <a:schemeClr val="bg2">
              <a:lumMod val="9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B89A0E-C479-D2F7-19AF-A5EAE51DC88C}"/>
              </a:ext>
            </a:extLst>
          </p:cNvPr>
          <p:cNvSpPr/>
          <p:nvPr/>
        </p:nvSpPr>
        <p:spPr>
          <a:xfrm>
            <a:off x="7940336" y="1765801"/>
            <a:ext cx="3578418" cy="4898928"/>
          </a:xfrm>
          <a:prstGeom prst="rect">
            <a:avLst/>
          </a:prstGeom>
          <a:solidFill>
            <a:schemeClr val="bg2">
              <a:lumMod val="9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35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76EFB6-A1B0-F623-FF59-C04A9D56B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4" y="326038"/>
            <a:ext cx="3682916" cy="473975"/>
          </a:xfrm>
          <a:prstGeom prst="rect">
            <a:avLst/>
          </a:prstGeom>
        </p:spPr>
      </p:pic>
      <p:sp>
        <p:nvSpPr>
          <p:cNvPr id="5" name="Title 9">
            <a:extLst>
              <a:ext uri="{FF2B5EF4-FFF2-40B4-BE49-F238E27FC236}">
                <a16:creationId xmlns:a16="http://schemas.microsoft.com/office/drawing/2014/main" id="{B2F7138C-0DEC-1102-5FBB-BFA5EFB18DE1}"/>
              </a:ext>
            </a:extLst>
          </p:cNvPr>
          <p:cNvSpPr txBox="1">
            <a:spLocks/>
          </p:cNvSpPr>
          <p:nvPr/>
        </p:nvSpPr>
        <p:spPr>
          <a:xfrm>
            <a:off x="326158" y="383138"/>
            <a:ext cx="1171302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Is the model trustworthy?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4F5D9-1076-54B6-9FA5-4AB3A83B8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915" y="1852886"/>
            <a:ext cx="7772400" cy="3862024"/>
          </a:xfrm>
          <a:prstGeom prst="rect">
            <a:avLst/>
          </a:prstGeom>
        </p:spPr>
      </p:pic>
      <p:pic>
        <p:nvPicPr>
          <p:cNvPr id="11266" name="Picture 2" descr="Sloan Digital Sky Survey">
            <a:extLst>
              <a:ext uri="{FF2B5EF4-FFF2-40B4-BE49-F238E27FC236}">
                <a16:creationId xmlns:a16="http://schemas.microsoft.com/office/drawing/2014/main" id="{9651C6DB-B31B-3001-6FE0-4F109C41A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58" y="1874837"/>
            <a:ext cx="2740293" cy="16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Space scientists pay homage to 25 years of the Hubble Space Telescope –  Astronomy Now">
            <a:extLst>
              <a:ext uri="{FF2B5EF4-FFF2-40B4-BE49-F238E27FC236}">
                <a16:creationId xmlns:a16="http://schemas.microsoft.com/office/drawing/2014/main" id="{93119590-9589-005D-4613-5EBFE7822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03" y="3776295"/>
            <a:ext cx="2740648" cy="17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304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D61DB-E0F5-CD83-912B-462469D5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4" y="326038"/>
            <a:ext cx="3682916" cy="473975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FB439B68-CD80-AF59-97AF-934F12445108}"/>
              </a:ext>
            </a:extLst>
          </p:cNvPr>
          <p:cNvSpPr txBox="1">
            <a:spLocks/>
          </p:cNvSpPr>
          <p:nvPr/>
        </p:nvSpPr>
        <p:spPr>
          <a:xfrm>
            <a:off x="326158" y="383138"/>
            <a:ext cx="1171302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Can we interpret the CNN model?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D98BD1-9CC2-1B2B-D67F-DFAE4C14A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58" y="1708701"/>
            <a:ext cx="6727524" cy="2525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82A48B-4E49-7957-F602-A9757AE48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28" y="4293968"/>
            <a:ext cx="6618253" cy="2497125"/>
          </a:xfrm>
          <a:prstGeom prst="rect">
            <a:avLst/>
          </a:prstGeom>
        </p:spPr>
      </p:pic>
      <p:pic>
        <p:nvPicPr>
          <p:cNvPr id="10" name="Picture 9" descr="A collage of images of a star&#10;&#10;Description automatically generated">
            <a:extLst>
              <a:ext uri="{FF2B5EF4-FFF2-40B4-BE49-F238E27FC236}">
                <a16:creationId xmlns:a16="http://schemas.microsoft.com/office/drawing/2014/main" id="{323DD80B-D6B3-85C7-1EF2-959989AC2F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4" t="18424" r="78390" b="17464"/>
          <a:stretch/>
        </p:blipFill>
        <p:spPr>
          <a:xfrm>
            <a:off x="7270487" y="4293968"/>
            <a:ext cx="1970314" cy="2075733"/>
          </a:xfrm>
          <a:prstGeom prst="rect">
            <a:avLst/>
          </a:prstGeom>
        </p:spPr>
      </p:pic>
      <p:pic>
        <p:nvPicPr>
          <p:cNvPr id="11" name="Picture 10" descr="A collage of images of a star&#10;&#10;Description automatically generated">
            <a:extLst>
              <a:ext uri="{FF2B5EF4-FFF2-40B4-BE49-F238E27FC236}">
                <a16:creationId xmlns:a16="http://schemas.microsoft.com/office/drawing/2014/main" id="{4F9C053D-CD7C-A9CD-E37D-0C45431E78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94" t="18423" r="55080" b="17718"/>
          <a:stretch/>
        </p:blipFill>
        <p:spPr>
          <a:xfrm>
            <a:off x="7282543" y="1765801"/>
            <a:ext cx="1958258" cy="1964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8AEEB2-0BFB-FA28-1CEB-E43E6CFD9D51}"/>
              </a:ext>
            </a:extLst>
          </p:cNvPr>
          <p:cNvSpPr txBox="1"/>
          <p:nvPr/>
        </p:nvSpPr>
        <p:spPr>
          <a:xfrm>
            <a:off x="9469663" y="1648863"/>
            <a:ext cx="25695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For spiral galaxies</a:t>
            </a:r>
            <a:r>
              <a:rPr lang="en-US" dirty="0"/>
              <a:t>, the CNN is paying attention to more of the galaxy light when the de-biasing likelihood is included in the loss function</a:t>
            </a:r>
            <a:r>
              <a:rPr lang="en-US" i="1" dirty="0"/>
              <a:t>. The core matters more than the outskirts.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8B9B5B-8FB1-6D0E-4496-9975B5D20D81}"/>
              </a:ext>
            </a:extLst>
          </p:cNvPr>
          <p:cNvSpPr txBox="1"/>
          <p:nvPr/>
        </p:nvSpPr>
        <p:spPr>
          <a:xfrm>
            <a:off x="9469663" y="4272677"/>
            <a:ext cx="25695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elliptical galaxies</a:t>
            </a:r>
            <a:r>
              <a:rPr lang="en-US" dirty="0"/>
              <a:t>, the model with de-biasing in the loss spends time nearly equally on every pixel. </a:t>
            </a:r>
            <a:r>
              <a:rPr lang="en-US" i="1" dirty="0"/>
              <a:t>The machine needs to be convinced that the whole morphology really is featureless.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4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FE26-8B8B-50EB-19B8-C693A61BC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4886" y="1825625"/>
            <a:ext cx="6008914" cy="4351338"/>
          </a:xfrm>
        </p:spPr>
        <p:txBody>
          <a:bodyPr/>
          <a:lstStyle/>
          <a:p>
            <a:r>
              <a:rPr lang="en-US" sz="2000" b="1" i="0" dirty="0">
                <a:effectLst/>
                <a:latin typeface="Roboto" panose="02000000000000000000" pitchFamily="2" charset="0"/>
              </a:rPr>
              <a:t>Remote sensing</a:t>
            </a:r>
            <a:r>
              <a:rPr lang="en-US" sz="2000" b="0" i="0" dirty="0">
                <a:effectLst/>
                <a:latin typeface="Roboto" panose="02000000000000000000" pitchFamily="2" charset="0"/>
              </a:rPr>
              <a:t> is the acquisition of information about an object or phenomenon without making physical contact with the object.</a:t>
            </a:r>
          </a:p>
          <a:p>
            <a:r>
              <a:rPr lang="en-US" sz="2000" b="0" i="0" dirty="0">
                <a:effectLst/>
                <a:latin typeface="Roboto" panose="02000000000000000000" pitchFamily="2" charset="0"/>
              </a:rPr>
              <a:t>Consider </a:t>
            </a:r>
            <a:r>
              <a:rPr lang="en-US" sz="2000" dirty="0">
                <a:latin typeface="Roboto" panose="02000000000000000000" pitchFamily="2" charset="0"/>
              </a:rPr>
              <a:t>r</a:t>
            </a:r>
            <a:r>
              <a:rPr lang="en-US" sz="2000" b="0" i="0" dirty="0">
                <a:effectLst/>
                <a:latin typeface="Roboto" panose="02000000000000000000" pitchFamily="2" charset="0"/>
              </a:rPr>
              <a:t>adiology and follow-up h</a:t>
            </a:r>
            <a:r>
              <a:rPr lang="en-US" sz="2000" dirty="0">
                <a:latin typeface="Roboto" panose="02000000000000000000" pitchFamily="2" charset="0"/>
              </a:rPr>
              <a:t>istopathology image analysis (whole slide images pr WSI)</a:t>
            </a:r>
          </a:p>
          <a:p>
            <a:pPr marL="457200" lvl="1" indent="0">
              <a:buNone/>
            </a:pPr>
            <a:endParaRPr lang="en-US" sz="1600" dirty="0">
              <a:latin typeface="Roboto" panose="02000000000000000000" pitchFamily="2" charset="0"/>
            </a:endParaRPr>
          </a:p>
          <a:p>
            <a:endParaRPr lang="en-US" sz="2000" b="0" i="0" dirty="0">
              <a:effectLst/>
              <a:latin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1707E-6B8A-E606-3B88-03F8073A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4" y="326038"/>
            <a:ext cx="3682916" cy="473975"/>
          </a:xfrm>
          <a:prstGeom prst="rect">
            <a:avLst/>
          </a:prstGeom>
        </p:spPr>
      </p:pic>
      <p:sp>
        <p:nvSpPr>
          <p:cNvPr id="5" name="Title 9">
            <a:extLst>
              <a:ext uri="{FF2B5EF4-FFF2-40B4-BE49-F238E27FC236}">
                <a16:creationId xmlns:a16="http://schemas.microsoft.com/office/drawing/2014/main" id="{84A9B72F-FD07-7343-F8C8-D934B8627663}"/>
              </a:ext>
            </a:extLst>
          </p:cNvPr>
          <p:cNvSpPr txBox="1">
            <a:spLocks/>
          </p:cNvSpPr>
          <p:nvPr/>
        </p:nvSpPr>
        <p:spPr>
          <a:xfrm>
            <a:off x="326158" y="383138"/>
            <a:ext cx="1171302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An AI System De-biasing Framework for Remote Sensing</a:t>
            </a:r>
          </a:p>
        </p:txBody>
      </p:sp>
      <p:pic>
        <p:nvPicPr>
          <p:cNvPr id="2" name="Picture 6" descr="Overview of a BreastScreen Victoria screening episode with key                         clinical outcomes. CC = craniocaudal, L = left, MLO = mediolateral oblique,                         R = right, 2D = two-dimensional.">
            <a:extLst>
              <a:ext uri="{FF2B5EF4-FFF2-40B4-BE49-F238E27FC236}">
                <a16:creationId xmlns:a16="http://schemas.microsoft.com/office/drawing/2014/main" id="{F91A72AE-646E-78BB-F818-869AB3348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231" y="1825625"/>
            <a:ext cx="2606054" cy="476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Details are in the caption following the image">
            <a:extLst>
              <a:ext uri="{FF2B5EF4-FFF2-40B4-BE49-F238E27FC236}">
                <a16:creationId xmlns:a16="http://schemas.microsoft.com/office/drawing/2014/main" id="{17DE2031-014C-A9AC-0D89-BF0414CAE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57" y="3429000"/>
            <a:ext cx="4928536" cy="3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7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Slide Background">
            <a:extLst>
              <a:ext uri="{FF2B5EF4-FFF2-40B4-BE49-F238E27FC236}">
                <a16:creationId xmlns:a16="http://schemas.microsoft.com/office/drawing/2014/main" id="{5CC50F2E-EF04-4D7A-A09C-5AEF6E5EA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A8760E64-5A41-72D1-579F-DC5F0A170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4507" y="18087"/>
            <a:ext cx="4617491" cy="5468314"/>
          </a:xfrm>
          <a:prstGeom prst="rect">
            <a:avLst/>
          </a:prstGeom>
          <a:ln>
            <a:noFill/>
          </a:ln>
          <a:effectLst>
            <a:outerShdw blurRad="635000" dist="254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81272D-111B-1FE5-EEF9-1987C5F61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" r="10986" b="-1"/>
          <a:stretch/>
        </p:blipFill>
        <p:spPr bwMode="auto">
          <a:xfrm>
            <a:off x="-2" y="10"/>
            <a:ext cx="757179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C01772B-F733-9BD2-C678-4D21674F9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797" y="0"/>
            <a:ext cx="4645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77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1707E-6B8A-E606-3B88-03F8073A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4" y="326038"/>
            <a:ext cx="3682916" cy="473975"/>
          </a:xfrm>
          <a:prstGeom prst="rect">
            <a:avLst/>
          </a:prstGeom>
        </p:spPr>
      </p:pic>
      <p:sp>
        <p:nvSpPr>
          <p:cNvPr id="5" name="Title 9">
            <a:extLst>
              <a:ext uri="{FF2B5EF4-FFF2-40B4-BE49-F238E27FC236}">
                <a16:creationId xmlns:a16="http://schemas.microsoft.com/office/drawing/2014/main" id="{84A9B72F-FD07-7343-F8C8-D934B8627663}"/>
              </a:ext>
            </a:extLst>
          </p:cNvPr>
          <p:cNvSpPr txBox="1">
            <a:spLocks/>
          </p:cNvSpPr>
          <p:nvPr/>
        </p:nvSpPr>
        <p:spPr>
          <a:xfrm>
            <a:off x="326158" y="383138"/>
            <a:ext cx="1171302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An AI System De-biasing Framework for Remote Sensing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DBAC6E-71E5-BC4E-1C7F-FE1C5C1B2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65801"/>
            <a:ext cx="7772400" cy="1232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493C6B-A791-CE68-E5B2-E5EBD3F68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232446"/>
            <a:ext cx="7772400" cy="13402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DCFAEB-CDBF-EDCC-57FD-C02067CA7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4806835"/>
            <a:ext cx="7772400" cy="133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17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F3C97-BC3D-D7F5-ECD3-13446BAEC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601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Recognition of gold standard labeling bias as </a:t>
            </a:r>
            <a:r>
              <a:rPr lang="en-US" i="1" dirty="0"/>
              <a:t>critical to advancing AI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Network with researchers from different domains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Build-out intrinsic and observed parameters for classifications over wider domains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Scope the problem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Related works:</a:t>
            </a:r>
          </a:p>
          <a:p>
            <a:pPr lvl="2">
              <a:lnSpc>
                <a:spcPct val="110000"/>
              </a:lnSpc>
            </a:pPr>
            <a:r>
              <a:rPr lang="en-US" sz="1900" dirty="0"/>
              <a:t>“Disentangling Human Error from the Ground Truth in Segmentation of Medical Images” </a:t>
            </a:r>
            <a:r>
              <a:rPr lang="en-US" sz="190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 Zhang</a:t>
            </a:r>
            <a:r>
              <a:rPr lang="en-US" sz="1900" dirty="0">
                <a:effectLst/>
              </a:rPr>
              <a:t>, </a:t>
            </a:r>
            <a:r>
              <a:rPr lang="en-US" sz="1900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Ryutaro Tanno</a:t>
            </a:r>
            <a:r>
              <a:rPr lang="en-US" sz="1900" dirty="0">
                <a:effectLst/>
              </a:rPr>
              <a:t>, et al. Neural Information Processing… 31, July 2020</a:t>
            </a:r>
          </a:p>
          <a:p>
            <a:pPr lvl="2">
              <a:lnSpc>
                <a:spcPct val="110000"/>
              </a:lnSpc>
            </a:pPr>
            <a:r>
              <a:rPr lang="en-US" sz="1900" dirty="0">
                <a:effectLst/>
              </a:rPr>
              <a:t>“Measuring Model Biases in the Absence of Ground Truth”, Aka, Burke, et al. </a:t>
            </a:r>
            <a:r>
              <a:rPr lang="en-US" sz="1900" dirty="0"/>
              <a:t>AIES ’21, May 19–21, 2021</a:t>
            </a:r>
          </a:p>
          <a:p>
            <a:pPr lvl="2">
              <a:lnSpc>
                <a:spcPct val="110000"/>
              </a:lnSpc>
            </a:pPr>
            <a:r>
              <a:rPr lang="en-US" sz="1900" dirty="0">
                <a:effectLst/>
              </a:rPr>
              <a:t>"Is AI ground truth really true? The dangers of training and evaluation AI tools based on experts' know-what." Lebovitz, S., </a:t>
            </a:r>
            <a:r>
              <a:rPr lang="en-US" sz="1900" dirty="0" err="1">
                <a:effectLst/>
              </a:rPr>
              <a:t>Levina</a:t>
            </a:r>
            <a:r>
              <a:rPr lang="en-US" sz="1900" dirty="0">
                <a:effectLst/>
              </a:rPr>
              <a:t>, N., </a:t>
            </a:r>
            <a:r>
              <a:rPr lang="en-US" sz="1900" dirty="0" err="1">
                <a:effectLst/>
              </a:rPr>
              <a:t>Lifshitz</a:t>
            </a:r>
            <a:r>
              <a:rPr lang="en-US" sz="1900" dirty="0">
                <a:effectLst/>
              </a:rPr>
              <a:t>-Assaf, H. (2021). Management Information Systems Quarterly, 45(3b), pp: 1501-1525 </a:t>
            </a:r>
            <a:endParaRPr lang="en-US" sz="1900" dirty="0"/>
          </a:p>
          <a:p>
            <a:pPr>
              <a:lnSpc>
                <a:spcPct val="110000"/>
              </a:lnSpc>
            </a:pPr>
            <a:r>
              <a:rPr lang="en-US" dirty="0"/>
              <a:t>Deploy the machinery to identify, quantify, and mitigate labeling bias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Move beyond ROC/AUC when ranking AI systems</a:t>
            </a:r>
          </a:p>
          <a:p>
            <a:pPr>
              <a:lnSpc>
                <a:spcPct val="110000"/>
              </a:lnSpc>
            </a:pPr>
            <a:r>
              <a:rPr lang="en-US" dirty="0"/>
              <a:t>Connect and collaborate with domains which share this issue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Re-evaluate the results of AI systems and models after bias mitigation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ED721-C5F3-E8D3-766B-2563E51A9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14" y="326038"/>
            <a:ext cx="3682916" cy="473975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B6E7C0FD-855E-F8D3-1130-27AAAA17BAD8}"/>
              </a:ext>
            </a:extLst>
          </p:cNvPr>
          <p:cNvSpPr txBox="1">
            <a:spLocks/>
          </p:cNvSpPr>
          <p:nvPr/>
        </p:nvSpPr>
        <p:spPr>
          <a:xfrm>
            <a:off x="326158" y="137231"/>
            <a:ext cx="1171302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Research Vision</a:t>
            </a:r>
          </a:p>
        </p:txBody>
      </p:sp>
    </p:spTree>
    <p:extLst>
      <p:ext uri="{BB962C8B-B14F-4D97-AF65-F5344CB8AC3E}">
        <p14:creationId xmlns:p14="http://schemas.microsoft.com/office/powerpoint/2010/main" val="202810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613099-3F12-5AE3-E2B8-600FBFE9C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563" y="4239996"/>
            <a:ext cx="3306605" cy="250370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0530F8-3D58-3487-CFA2-8D5F3F411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"/>
          <a:stretch/>
        </p:blipFill>
        <p:spPr bwMode="auto">
          <a:xfrm>
            <a:off x="6186488" y="10"/>
            <a:ext cx="6005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ser-friendly">
            <a:extLst>
              <a:ext uri="{FF2B5EF4-FFF2-40B4-BE49-F238E27FC236}">
                <a16:creationId xmlns:a16="http://schemas.microsoft.com/office/drawing/2014/main" id="{6042177D-2B50-5459-79EC-06A976E3C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" y="0"/>
            <a:ext cx="3086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229D94-75A0-B024-19E6-136ACC2DD5DC}"/>
              </a:ext>
            </a:extLst>
          </p:cNvPr>
          <p:cNvSpPr txBox="1"/>
          <p:nvPr/>
        </p:nvSpPr>
        <p:spPr>
          <a:xfrm>
            <a:off x="7815942" y="1077687"/>
            <a:ext cx="344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Hubble “Tuning Fork”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7233D-FDF2-8AF7-352B-86E55A056650}"/>
              </a:ext>
            </a:extLst>
          </p:cNvPr>
          <p:cNvSpPr txBox="1"/>
          <p:nvPr/>
        </p:nvSpPr>
        <p:spPr>
          <a:xfrm>
            <a:off x="8937171" y="1665514"/>
            <a:ext cx="86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Nearby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E138E-11D8-7087-9D23-D1093D77ACAE}"/>
              </a:ext>
            </a:extLst>
          </p:cNvPr>
          <p:cNvSpPr txBox="1"/>
          <p:nvPr/>
        </p:nvSpPr>
        <p:spPr>
          <a:xfrm>
            <a:off x="8937170" y="4638489"/>
            <a:ext cx="8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Distant</a:t>
            </a:r>
          </a:p>
        </p:txBody>
      </p:sp>
      <p:pic>
        <p:nvPicPr>
          <p:cNvPr id="2056" name="Picture 8" descr="Citizen Science: Contribute To Astronomy From Home">
            <a:extLst>
              <a:ext uri="{FF2B5EF4-FFF2-40B4-BE49-F238E27FC236}">
                <a16:creationId xmlns:a16="http://schemas.microsoft.com/office/drawing/2014/main" id="{6D233E18-B85D-B50C-37DE-870E7CC8C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981" y="0"/>
            <a:ext cx="3015770" cy="166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1B2BAE-D3A6-31FB-FAD7-EEF564CFFE83}"/>
              </a:ext>
            </a:extLst>
          </p:cNvPr>
          <p:cNvSpPr txBox="1"/>
          <p:nvPr/>
        </p:nvSpPr>
        <p:spPr>
          <a:xfrm>
            <a:off x="3679372" y="2296886"/>
            <a:ext cx="198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ASTRONOMY DRIVES CITIZEN SCIENCE</a:t>
            </a:r>
          </a:p>
        </p:txBody>
      </p:sp>
    </p:spTree>
    <p:extLst>
      <p:ext uri="{BB962C8B-B14F-4D97-AF65-F5344CB8AC3E}">
        <p14:creationId xmlns:p14="http://schemas.microsoft.com/office/powerpoint/2010/main" val="2407462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D7790D-F019-D41E-C459-78573DAFF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231" y="679699"/>
            <a:ext cx="7019306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44D63-174F-0043-C19B-396DB43CD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4" y="146151"/>
            <a:ext cx="3682916" cy="473975"/>
          </a:xfrm>
          <a:prstGeom prst="rect">
            <a:avLst/>
          </a:prstGeom>
        </p:spPr>
      </p:pic>
      <p:pic>
        <p:nvPicPr>
          <p:cNvPr id="26" name="Picture 25" descr="A collage of images of a star&#10;&#10;Description automatically generated">
            <a:extLst>
              <a:ext uri="{FF2B5EF4-FFF2-40B4-BE49-F238E27FC236}">
                <a16:creationId xmlns:a16="http://schemas.microsoft.com/office/drawing/2014/main" id="{AE67415F-8BE0-BBDD-9994-E8C4C26BD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7" r="8940" b="2533"/>
          <a:stretch/>
        </p:blipFill>
        <p:spPr>
          <a:xfrm>
            <a:off x="418812" y="1690688"/>
            <a:ext cx="11354376" cy="34542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62D55DE-F25E-648A-525D-33CD1A1E43C1}"/>
              </a:ext>
            </a:extLst>
          </p:cNvPr>
          <p:cNvSpPr txBox="1"/>
          <p:nvPr/>
        </p:nvSpPr>
        <p:spPr>
          <a:xfrm>
            <a:off x="1163781" y="5144985"/>
            <a:ext cx="1250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Elliptical:</a:t>
            </a:r>
          </a:p>
          <a:p>
            <a:r>
              <a:rPr lang="en-US" dirty="0"/>
              <a:t>Featureless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EFC67D-A7D4-D46C-F5E3-A484FC687960}"/>
              </a:ext>
            </a:extLst>
          </p:cNvPr>
          <p:cNvSpPr txBox="1"/>
          <p:nvPr/>
        </p:nvSpPr>
        <p:spPr>
          <a:xfrm>
            <a:off x="4203865" y="5194032"/>
            <a:ext cx="704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Disk:</a:t>
            </a:r>
          </a:p>
          <a:p>
            <a:r>
              <a:rPr lang="en-US" dirty="0"/>
              <a:t>Spiral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F51F8-46B5-AD00-B2E9-444415B244AD}"/>
              </a:ext>
            </a:extLst>
          </p:cNvPr>
          <p:cNvSpPr txBox="1"/>
          <p:nvPr/>
        </p:nvSpPr>
        <p:spPr>
          <a:xfrm>
            <a:off x="6891083" y="5195577"/>
            <a:ext cx="1250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Elliptical:</a:t>
            </a:r>
          </a:p>
          <a:p>
            <a:r>
              <a:rPr lang="en-US" dirty="0"/>
              <a:t>Featureless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148823-BC10-B955-395E-9460D54CBA06}"/>
              </a:ext>
            </a:extLst>
          </p:cNvPr>
          <p:cNvSpPr txBox="1"/>
          <p:nvPr/>
        </p:nvSpPr>
        <p:spPr>
          <a:xfrm>
            <a:off x="9690264" y="5194031"/>
            <a:ext cx="1250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Elliptical:</a:t>
            </a:r>
          </a:p>
          <a:p>
            <a:r>
              <a:rPr lang="en-US" dirty="0"/>
              <a:t>Featureless</a:t>
            </a:r>
          </a:p>
        </p:txBody>
      </p:sp>
      <p:sp>
        <p:nvSpPr>
          <p:cNvPr id="31" name="Title 9">
            <a:extLst>
              <a:ext uri="{FF2B5EF4-FFF2-40B4-BE49-F238E27FC236}">
                <a16:creationId xmlns:a16="http://schemas.microsoft.com/office/drawing/2014/main" id="{53CF471C-ACC1-DC56-485F-F0A5919144F0}"/>
              </a:ext>
            </a:extLst>
          </p:cNvPr>
          <p:cNvSpPr txBox="1">
            <a:spLocks/>
          </p:cNvSpPr>
          <p:nvPr/>
        </p:nvSpPr>
        <p:spPr>
          <a:xfrm>
            <a:off x="4399031" y="679698"/>
            <a:ext cx="70193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GOLD STANDARD BIAS</a:t>
            </a:r>
          </a:p>
        </p:txBody>
      </p:sp>
    </p:spTree>
    <p:extLst>
      <p:ext uri="{BB962C8B-B14F-4D97-AF65-F5344CB8AC3E}">
        <p14:creationId xmlns:p14="http://schemas.microsoft.com/office/powerpoint/2010/main" val="262862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A081ACB-2E98-5C30-A376-800C8D38E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029" y="1719194"/>
            <a:ext cx="8577942" cy="425869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ED7790D-F019-D41E-C459-78573DAFF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496" y="706381"/>
            <a:ext cx="9429008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INTRINSIC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DISRTRIBUTION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44D63-174F-0043-C19B-396DB43CD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14" y="146151"/>
            <a:ext cx="3682916" cy="47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0519A9-367D-1492-9310-FA723DCD4B5E}"/>
              </a:ext>
            </a:extLst>
          </p:cNvPr>
          <p:cNvSpPr txBox="1"/>
          <p:nvPr/>
        </p:nvSpPr>
        <p:spPr>
          <a:xfrm>
            <a:off x="5021942" y="5764219"/>
            <a:ext cx="29065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INCREASING REAL SIZE -&gt;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A4B027-9302-C080-4CB2-122F630E7041}"/>
              </a:ext>
            </a:extLst>
          </p:cNvPr>
          <p:cNvSpPr txBox="1"/>
          <p:nvPr/>
        </p:nvSpPr>
        <p:spPr>
          <a:xfrm rot="16200000">
            <a:off x="2141517" y="3663876"/>
            <a:ext cx="37577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&lt;-  INCREASING REAL BRIGHTNESS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3E29B-9E0F-4CA1-828C-010D419D45F4}"/>
              </a:ext>
            </a:extLst>
          </p:cNvPr>
          <p:cNvSpPr txBox="1"/>
          <p:nvPr/>
        </p:nvSpPr>
        <p:spPr>
          <a:xfrm>
            <a:off x="5587999" y="1662612"/>
            <a:ext cx="13035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NEARBY 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B4A892-1F6E-87AE-CCF8-C94202208082}"/>
              </a:ext>
            </a:extLst>
          </p:cNvPr>
          <p:cNvGrpSpPr/>
          <p:nvPr/>
        </p:nvGrpSpPr>
        <p:grpSpPr>
          <a:xfrm>
            <a:off x="152814" y="2535117"/>
            <a:ext cx="1841458" cy="646331"/>
            <a:chOff x="152814" y="2535117"/>
            <a:chExt cx="1841458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5BB13E-20C7-9AA1-C4EF-1CC9CE18AFAA}"/>
                </a:ext>
              </a:extLst>
            </p:cNvPr>
            <p:cNvSpPr txBox="1"/>
            <p:nvPr/>
          </p:nvSpPr>
          <p:spPr>
            <a:xfrm>
              <a:off x="152814" y="2535117"/>
              <a:ext cx="1527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DISTRIBUTION</a:t>
              </a:r>
            </a:p>
            <a:p>
              <a:pPr algn="ctr"/>
              <a:r>
                <a:rPr lang="en-US" dirty="0">
                  <a:solidFill>
                    <a:srgbClr val="002060"/>
                  </a:solidFill>
                </a:rPr>
                <a:t>FRACTON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160DB29-B2D4-BDB4-F516-317744BECA7C}"/>
                </a:ext>
              </a:extLst>
            </p:cNvPr>
            <p:cNvCxnSpPr>
              <a:stCxn id="7" idx="3"/>
            </p:cNvCxnSpPr>
            <p:nvPr/>
          </p:nvCxnSpPr>
          <p:spPr>
            <a:xfrm flipV="1">
              <a:off x="1680796" y="2858281"/>
              <a:ext cx="313476" cy="2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329DB3-8D32-500D-0D3D-01727B07546A}"/>
              </a:ext>
            </a:extLst>
          </p:cNvPr>
          <p:cNvGrpSpPr/>
          <p:nvPr/>
        </p:nvGrpSpPr>
        <p:grpSpPr>
          <a:xfrm>
            <a:off x="180304" y="4502891"/>
            <a:ext cx="1784735" cy="646331"/>
            <a:chOff x="180304" y="4502891"/>
            <a:chExt cx="1784735" cy="64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006800-D524-EE3B-4221-44A0C58C89C7}"/>
                </a:ext>
              </a:extLst>
            </p:cNvPr>
            <p:cNvSpPr txBox="1"/>
            <p:nvPr/>
          </p:nvSpPr>
          <p:spPr>
            <a:xfrm>
              <a:off x="180304" y="4502891"/>
              <a:ext cx="1527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DISTRIBUTION</a:t>
              </a:r>
            </a:p>
            <a:p>
              <a:pPr algn="ctr"/>
              <a:r>
                <a:rPr lang="en-US" dirty="0">
                  <a:solidFill>
                    <a:srgbClr val="002060"/>
                  </a:solidFill>
                </a:rPr>
                <a:t>FRACTON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A7E4F95-7385-7212-CAEC-37DFA433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1563" y="4826054"/>
              <a:ext cx="313476" cy="2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F60FA3-423E-A7BE-FC57-3766B4A70C31}"/>
              </a:ext>
            </a:extLst>
          </p:cNvPr>
          <p:cNvGrpSpPr/>
          <p:nvPr/>
        </p:nvGrpSpPr>
        <p:grpSpPr>
          <a:xfrm>
            <a:off x="1808301" y="5797292"/>
            <a:ext cx="2085827" cy="721221"/>
            <a:chOff x="1808301" y="5797292"/>
            <a:chExt cx="2085827" cy="7212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1D1F41-26CA-A9F8-55D8-FA32C1F98475}"/>
                </a:ext>
              </a:extLst>
            </p:cNvPr>
            <p:cNvSpPr txBox="1"/>
            <p:nvPr/>
          </p:nvSpPr>
          <p:spPr>
            <a:xfrm>
              <a:off x="1808301" y="6149181"/>
              <a:ext cx="2085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IMAGE RESOLUTION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B2A1656-3DA9-516A-A164-9CCD06367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1214" y="5797292"/>
              <a:ext cx="0" cy="3479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90EF18-1C5F-2F8F-741E-ABBB6E32779C}"/>
              </a:ext>
            </a:extLst>
          </p:cNvPr>
          <p:cNvGrpSpPr/>
          <p:nvPr/>
        </p:nvGrpSpPr>
        <p:grpSpPr>
          <a:xfrm>
            <a:off x="8297873" y="5819495"/>
            <a:ext cx="2085827" cy="695034"/>
            <a:chOff x="8297873" y="5819495"/>
            <a:chExt cx="2085827" cy="6950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D16729-549B-8BDD-E7D5-BC9FCF58D530}"/>
                </a:ext>
              </a:extLst>
            </p:cNvPr>
            <p:cNvSpPr txBox="1"/>
            <p:nvPr/>
          </p:nvSpPr>
          <p:spPr>
            <a:xfrm>
              <a:off x="8297873" y="6145197"/>
              <a:ext cx="2085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IMAGE RESOLUTION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C139BB1-F563-8716-AF09-11947B043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0786" y="5819495"/>
              <a:ext cx="0" cy="3479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FD4912F-DF6F-4CF9-EDDB-B6CBDAC3A9A5}"/>
              </a:ext>
            </a:extLst>
          </p:cNvPr>
          <p:cNvSpPr/>
          <p:nvPr/>
        </p:nvSpPr>
        <p:spPr>
          <a:xfrm>
            <a:off x="2423886" y="2365829"/>
            <a:ext cx="740228" cy="1063171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739FF2-C09D-0313-C07B-56009C8BABBA}"/>
              </a:ext>
            </a:extLst>
          </p:cNvPr>
          <p:cNvSpPr/>
          <p:nvPr/>
        </p:nvSpPr>
        <p:spPr>
          <a:xfrm>
            <a:off x="8856989" y="2336555"/>
            <a:ext cx="483787" cy="1063171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534B29-82DF-1325-4F9A-8F500DEC2D54}"/>
              </a:ext>
            </a:extLst>
          </p:cNvPr>
          <p:cNvSpPr/>
          <p:nvPr/>
        </p:nvSpPr>
        <p:spPr>
          <a:xfrm>
            <a:off x="8812664" y="4196448"/>
            <a:ext cx="528110" cy="1063171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F7764C-466E-5984-2E5C-0735981895DB}"/>
              </a:ext>
            </a:extLst>
          </p:cNvPr>
          <p:cNvSpPr txBox="1"/>
          <p:nvPr/>
        </p:nvSpPr>
        <p:spPr>
          <a:xfrm>
            <a:off x="10744200" y="67273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D5FA579-B003-4A7D-D157-58C845E32795}"/>
              </a:ext>
            </a:extLst>
          </p:cNvPr>
          <p:cNvGrpSpPr/>
          <p:nvPr/>
        </p:nvGrpSpPr>
        <p:grpSpPr>
          <a:xfrm>
            <a:off x="10325647" y="2567471"/>
            <a:ext cx="1667158" cy="646331"/>
            <a:chOff x="10244524" y="2535116"/>
            <a:chExt cx="1667158" cy="6463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24F182-A766-B76C-75FA-51F34ED609A0}"/>
                </a:ext>
              </a:extLst>
            </p:cNvPr>
            <p:cNvSpPr txBox="1"/>
            <p:nvPr/>
          </p:nvSpPr>
          <p:spPr>
            <a:xfrm>
              <a:off x="10383700" y="2535116"/>
              <a:ext cx="1527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DISTRIBUTION</a:t>
              </a:r>
            </a:p>
            <a:p>
              <a:pPr algn="ctr"/>
              <a:r>
                <a:rPr lang="en-US" dirty="0">
                  <a:solidFill>
                    <a:srgbClr val="002060"/>
                  </a:solidFill>
                </a:rPr>
                <a:t>FRACTON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3EB509A-DB7B-1626-1E34-BD6BA0455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4524" y="2897162"/>
              <a:ext cx="278351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E050507-82D1-7604-A5DE-16A524EFAF97}"/>
              </a:ext>
            </a:extLst>
          </p:cNvPr>
          <p:cNvGrpSpPr/>
          <p:nvPr/>
        </p:nvGrpSpPr>
        <p:grpSpPr>
          <a:xfrm>
            <a:off x="10256059" y="4408274"/>
            <a:ext cx="1667158" cy="646331"/>
            <a:chOff x="10244524" y="2535116"/>
            <a:chExt cx="1667158" cy="64633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6AF10C6-FA42-DEB9-7E44-932120D0C08E}"/>
                </a:ext>
              </a:extLst>
            </p:cNvPr>
            <p:cNvSpPr txBox="1"/>
            <p:nvPr/>
          </p:nvSpPr>
          <p:spPr>
            <a:xfrm>
              <a:off x="10383700" y="2535116"/>
              <a:ext cx="1527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DISTRIBUTION</a:t>
              </a:r>
            </a:p>
            <a:p>
              <a:pPr algn="ctr"/>
              <a:r>
                <a:rPr lang="en-US" dirty="0">
                  <a:solidFill>
                    <a:srgbClr val="002060"/>
                  </a:solidFill>
                </a:rPr>
                <a:t>FRACTON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A6A5193-1BFE-FC95-67EC-A4BF53941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4524" y="2897162"/>
              <a:ext cx="278351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5FE338A8-9B03-3E16-3BF4-0399D7349A50}"/>
              </a:ext>
            </a:extLst>
          </p:cNvPr>
          <p:cNvSpPr/>
          <p:nvPr/>
        </p:nvSpPr>
        <p:spPr>
          <a:xfrm>
            <a:off x="4441371" y="2031944"/>
            <a:ext cx="580571" cy="1821599"/>
          </a:xfrm>
          <a:prstGeom prst="rect">
            <a:avLst/>
          </a:prstGeom>
          <a:solidFill>
            <a:schemeClr val="accent2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7E4243-6769-A892-1DA6-A6C298BDFE2F}"/>
              </a:ext>
            </a:extLst>
          </p:cNvPr>
          <p:cNvSpPr/>
          <p:nvPr/>
        </p:nvSpPr>
        <p:spPr>
          <a:xfrm>
            <a:off x="4452649" y="3817234"/>
            <a:ext cx="580571" cy="1775694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753724-5E03-CB0B-2E5A-94792CA7FF25}"/>
              </a:ext>
            </a:extLst>
          </p:cNvPr>
          <p:cNvSpPr/>
          <p:nvPr/>
        </p:nvSpPr>
        <p:spPr>
          <a:xfrm>
            <a:off x="4994295" y="2058083"/>
            <a:ext cx="3045816" cy="2108210"/>
          </a:xfrm>
          <a:prstGeom prst="rect">
            <a:avLst/>
          </a:prstGeom>
          <a:solidFill>
            <a:srgbClr val="FB07F9">
              <a:alpha val="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57F436-0613-FD72-87FE-2025FEB29D20}"/>
              </a:ext>
            </a:extLst>
          </p:cNvPr>
          <p:cNvSpPr/>
          <p:nvPr/>
        </p:nvSpPr>
        <p:spPr>
          <a:xfrm>
            <a:off x="5021942" y="4127286"/>
            <a:ext cx="3018168" cy="1465641"/>
          </a:xfrm>
          <a:prstGeom prst="rect">
            <a:avLst/>
          </a:prstGeom>
          <a:solidFill>
            <a:srgbClr val="00D9F5">
              <a:alpha val="309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EDE0522-FB7A-BE5E-7FD1-449C4B890089}"/>
              </a:ext>
            </a:extLst>
          </p:cNvPr>
          <p:cNvSpPr/>
          <p:nvPr/>
        </p:nvSpPr>
        <p:spPr>
          <a:xfrm>
            <a:off x="2015447" y="1995635"/>
            <a:ext cx="1809004" cy="1738155"/>
          </a:xfrm>
          <a:prstGeom prst="rect">
            <a:avLst/>
          </a:prstGeom>
          <a:solidFill>
            <a:schemeClr val="accent2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BB3F69-265D-4CEE-9015-0375A2656C61}"/>
              </a:ext>
            </a:extLst>
          </p:cNvPr>
          <p:cNvSpPr/>
          <p:nvPr/>
        </p:nvSpPr>
        <p:spPr>
          <a:xfrm>
            <a:off x="2041555" y="3865295"/>
            <a:ext cx="1722816" cy="1748832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C76EFE6-B325-5437-6350-9CCE4B8DF291}"/>
              </a:ext>
            </a:extLst>
          </p:cNvPr>
          <p:cNvSpPr/>
          <p:nvPr/>
        </p:nvSpPr>
        <p:spPr>
          <a:xfrm>
            <a:off x="8443514" y="1969661"/>
            <a:ext cx="1733040" cy="1764121"/>
          </a:xfrm>
          <a:prstGeom prst="rect">
            <a:avLst/>
          </a:prstGeom>
          <a:solidFill>
            <a:srgbClr val="FB07F9">
              <a:alpha val="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6DD3C6-A37C-2CA2-10B3-AB7F6305A2B4}"/>
              </a:ext>
            </a:extLst>
          </p:cNvPr>
          <p:cNvSpPr/>
          <p:nvPr/>
        </p:nvSpPr>
        <p:spPr>
          <a:xfrm>
            <a:off x="8443514" y="3858363"/>
            <a:ext cx="1733038" cy="1755764"/>
          </a:xfrm>
          <a:prstGeom prst="rect">
            <a:avLst/>
          </a:prstGeom>
          <a:solidFill>
            <a:srgbClr val="00D9F5">
              <a:alpha val="309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74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22" grpId="0" animBg="1"/>
      <p:bldP spid="23" grpId="0" animBg="1"/>
      <p:bldP spid="24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1" animBg="1"/>
      <p:bldP spid="45" grpId="1" animBg="1"/>
      <p:bldP spid="4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D7790D-F019-D41E-C459-78573DAFF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496" y="706381"/>
            <a:ext cx="9429008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INTRINSIC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DISRTRIBUTION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44D63-174F-0043-C19B-396DB43CD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4" y="146151"/>
            <a:ext cx="3682916" cy="4739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F3ECA2-E743-12AA-0C60-CF9677FD9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776" y="1781288"/>
            <a:ext cx="8720447" cy="4212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0519A9-367D-1492-9310-FA723DCD4B5E}"/>
              </a:ext>
            </a:extLst>
          </p:cNvPr>
          <p:cNvSpPr txBox="1"/>
          <p:nvPr/>
        </p:nvSpPr>
        <p:spPr>
          <a:xfrm>
            <a:off x="5021942" y="5764219"/>
            <a:ext cx="29065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INCREASING REAL SIZE -&gt;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A4B027-9302-C080-4CB2-122F630E7041}"/>
              </a:ext>
            </a:extLst>
          </p:cNvPr>
          <p:cNvSpPr txBox="1"/>
          <p:nvPr/>
        </p:nvSpPr>
        <p:spPr>
          <a:xfrm rot="16200000">
            <a:off x="2169186" y="3663876"/>
            <a:ext cx="37024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&lt;-  INCREASING REAL BRIGHTNESS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3E29B-9E0F-4CA1-828C-010D419D45F4}"/>
              </a:ext>
            </a:extLst>
          </p:cNvPr>
          <p:cNvSpPr txBox="1"/>
          <p:nvPr/>
        </p:nvSpPr>
        <p:spPr>
          <a:xfrm>
            <a:off x="5587999" y="1662612"/>
            <a:ext cx="13484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DISTANT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BB13E-20C7-9AA1-C4EF-1CC9CE18AFAA}"/>
              </a:ext>
            </a:extLst>
          </p:cNvPr>
          <p:cNvSpPr txBox="1"/>
          <p:nvPr/>
        </p:nvSpPr>
        <p:spPr>
          <a:xfrm>
            <a:off x="152814" y="2535117"/>
            <a:ext cx="152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DISTRIBUTION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FRACTON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006800-D524-EE3B-4221-44A0C58C89C7}"/>
              </a:ext>
            </a:extLst>
          </p:cNvPr>
          <p:cNvSpPr txBox="1"/>
          <p:nvPr/>
        </p:nvSpPr>
        <p:spPr>
          <a:xfrm>
            <a:off x="180304" y="4502891"/>
            <a:ext cx="152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DISTRIBUTION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FRACTON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1D1F41-26CA-A9F8-55D8-FA32C1F98475}"/>
              </a:ext>
            </a:extLst>
          </p:cNvPr>
          <p:cNvSpPr txBox="1"/>
          <p:nvPr/>
        </p:nvSpPr>
        <p:spPr>
          <a:xfrm>
            <a:off x="1808301" y="6149181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IMAGE RESOLUTION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D16729-549B-8BDD-E7D5-BC9FCF58D530}"/>
              </a:ext>
            </a:extLst>
          </p:cNvPr>
          <p:cNvSpPr txBox="1"/>
          <p:nvPr/>
        </p:nvSpPr>
        <p:spPr>
          <a:xfrm>
            <a:off x="8297873" y="6145197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IMAGE RESOLUTION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60DB29-B2D4-BDB4-F516-317744BECA7C}"/>
              </a:ext>
            </a:extLst>
          </p:cNvPr>
          <p:cNvCxnSpPr>
            <a:stCxn id="7" idx="3"/>
          </p:cNvCxnSpPr>
          <p:nvPr/>
        </p:nvCxnSpPr>
        <p:spPr>
          <a:xfrm flipV="1">
            <a:off x="1680796" y="2858281"/>
            <a:ext cx="313476" cy="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7E4F95-7385-7212-CAEC-37DFA433C5E0}"/>
              </a:ext>
            </a:extLst>
          </p:cNvPr>
          <p:cNvCxnSpPr>
            <a:cxnSpLocks/>
          </p:cNvCxnSpPr>
          <p:nvPr/>
        </p:nvCxnSpPr>
        <p:spPr>
          <a:xfrm flipV="1">
            <a:off x="1651563" y="4826054"/>
            <a:ext cx="313476" cy="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2A1656-3DA9-516A-A164-9CCD06367906}"/>
              </a:ext>
            </a:extLst>
          </p:cNvPr>
          <p:cNvCxnSpPr>
            <a:cxnSpLocks/>
          </p:cNvCxnSpPr>
          <p:nvPr/>
        </p:nvCxnSpPr>
        <p:spPr>
          <a:xfrm flipV="1">
            <a:off x="2851214" y="5797292"/>
            <a:ext cx="0" cy="34790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139BB1-F563-8716-AF09-11947B043864}"/>
              </a:ext>
            </a:extLst>
          </p:cNvPr>
          <p:cNvCxnSpPr>
            <a:cxnSpLocks/>
          </p:cNvCxnSpPr>
          <p:nvPr/>
        </p:nvCxnSpPr>
        <p:spPr>
          <a:xfrm flipV="1">
            <a:off x="9340786" y="5819495"/>
            <a:ext cx="0" cy="34790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861E9-9C7C-4446-B190-D2CB9EFDF714}"/>
              </a:ext>
            </a:extLst>
          </p:cNvPr>
          <p:cNvSpPr/>
          <p:nvPr/>
        </p:nvSpPr>
        <p:spPr>
          <a:xfrm>
            <a:off x="2851214" y="2365829"/>
            <a:ext cx="855707" cy="1063171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E020B4-4CAA-3E2C-6D9F-56BD9CE9DDBB}"/>
              </a:ext>
            </a:extLst>
          </p:cNvPr>
          <p:cNvSpPr/>
          <p:nvPr/>
        </p:nvSpPr>
        <p:spPr>
          <a:xfrm>
            <a:off x="8824695" y="2365828"/>
            <a:ext cx="827304" cy="1063171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AC33941-EBF3-31C6-0856-7467C452EE8F}"/>
              </a:ext>
            </a:extLst>
          </p:cNvPr>
          <p:cNvGrpSpPr/>
          <p:nvPr/>
        </p:nvGrpSpPr>
        <p:grpSpPr>
          <a:xfrm>
            <a:off x="10244524" y="2535116"/>
            <a:ext cx="1667158" cy="646331"/>
            <a:chOff x="10244524" y="2535116"/>
            <a:chExt cx="1667158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F1B32A-B89B-E29E-B38C-604ECF23BED7}"/>
                </a:ext>
              </a:extLst>
            </p:cNvPr>
            <p:cNvSpPr txBox="1"/>
            <p:nvPr/>
          </p:nvSpPr>
          <p:spPr>
            <a:xfrm>
              <a:off x="10383700" y="2535116"/>
              <a:ext cx="1527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DISTRIBUTION</a:t>
              </a:r>
            </a:p>
            <a:p>
              <a:pPr algn="ctr"/>
              <a:r>
                <a:rPr lang="en-US" dirty="0">
                  <a:solidFill>
                    <a:srgbClr val="002060"/>
                  </a:solidFill>
                </a:rPr>
                <a:t>FRACTON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6E1650F-6541-8B46-1970-0AA469E0BE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4524" y="2897162"/>
              <a:ext cx="278351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5745DB4-19B6-1229-A911-237DA89FB577}"/>
              </a:ext>
            </a:extLst>
          </p:cNvPr>
          <p:cNvGrpSpPr/>
          <p:nvPr/>
        </p:nvGrpSpPr>
        <p:grpSpPr>
          <a:xfrm>
            <a:off x="10244524" y="4502891"/>
            <a:ext cx="1767171" cy="646331"/>
            <a:chOff x="10244524" y="4502891"/>
            <a:chExt cx="1767171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28B830-8707-83D3-E87A-EE52BCD4ABE5}"/>
                </a:ext>
              </a:extLst>
            </p:cNvPr>
            <p:cNvSpPr txBox="1"/>
            <p:nvPr/>
          </p:nvSpPr>
          <p:spPr>
            <a:xfrm>
              <a:off x="10483713" y="4502891"/>
              <a:ext cx="1527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DISTRIBUTION</a:t>
              </a:r>
            </a:p>
            <a:p>
              <a:pPr algn="ctr"/>
              <a:r>
                <a:rPr lang="en-US" dirty="0">
                  <a:solidFill>
                    <a:srgbClr val="002060"/>
                  </a:solidFill>
                </a:rPr>
                <a:t>FRACTON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95FA1A-FAF2-8903-E1FC-2105F7616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4524" y="4827616"/>
              <a:ext cx="278351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2717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A081ACB-2E98-5C30-A376-800C8D38E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029" y="1719194"/>
            <a:ext cx="8577942" cy="425869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ED7790D-F019-D41E-C459-78573DAFF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496" y="706381"/>
            <a:ext cx="9429008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INTRINSIC vs OBSERVED DISRTRIBUTION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44D63-174F-0043-C19B-396DB43CD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14" y="146151"/>
            <a:ext cx="3682916" cy="47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0519A9-367D-1492-9310-FA723DCD4B5E}"/>
              </a:ext>
            </a:extLst>
          </p:cNvPr>
          <p:cNvSpPr txBox="1"/>
          <p:nvPr/>
        </p:nvSpPr>
        <p:spPr>
          <a:xfrm>
            <a:off x="5021942" y="5764219"/>
            <a:ext cx="29065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INCREASING REAL SIZE -&gt;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A4B027-9302-C080-4CB2-122F630E7041}"/>
              </a:ext>
            </a:extLst>
          </p:cNvPr>
          <p:cNvSpPr txBox="1"/>
          <p:nvPr/>
        </p:nvSpPr>
        <p:spPr>
          <a:xfrm rot="16200000">
            <a:off x="2141517" y="3663876"/>
            <a:ext cx="37577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&lt;-  INCREASING REAL BRIGHTNESS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3E29B-9E0F-4CA1-828C-010D419D45F4}"/>
              </a:ext>
            </a:extLst>
          </p:cNvPr>
          <p:cNvSpPr txBox="1"/>
          <p:nvPr/>
        </p:nvSpPr>
        <p:spPr>
          <a:xfrm>
            <a:off x="5587999" y="1662612"/>
            <a:ext cx="13035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NEARBY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1B32A-B89B-E29E-B38C-604ECF23BED7}"/>
              </a:ext>
            </a:extLst>
          </p:cNvPr>
          <p:cNvSpPr txBox="1"/>
          <p:nvPr/>
        </p:nvSpPr>
        <p:spPr>
          <a:xfrm>
            <a:off x="10383700" y="2535116"/>
            <a:ext cx="152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DISTRIBUTION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FRACTON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B4A892-1F6E-87AE-CCF8-C94202208082}"/>
              </a:ext>
            </a:extLst>
          </p:cNvPr>
          <p:cNvGrpSpPr/>
          <p:nvPr/>
        </p:nvGrpSpPr>
        <p:grpSpPr>
          <a:xfrm>
            <a:off x="152814" y="2535117"/>
            <a:ext cx="1841458" cy="646331"/>
            <a:chOff x="152814" y="2535117"/>
            <a:chExt cx="1841458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5BB13E-20C7-9AA1-C4EF-1CC9CE18AFAA}"/>
                </a:ext>
              </a:extLst>
            </p:cNvPr>
            <p:cNvSpPr txBox="1"/>
            <p:nvPr/>
          </p:nvSpPr>
          <p:spPr>
            <a:xfrm>
              <a:off x="152814" y="2535117"/>
              <a:ext cx="1527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DISTRIBUTION</a:t>
              </a:r>
            </a:p>
            <a:p>
              <a:pPr algn="ctr"/>
              <a:r>
                <a:rPr lang="en-US" dirty="0">
                  <a:solidFill>
                    <a:srgbClr val="002060"/>
                  </a:solidFill>
                </a:rPr>
                <a:t>FRACTON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160DB29-B2D4-BDB4-F516-317744BECA7C}"/>
                </a:ext>
              </a:extLst>
            </p:cNvPr>
            <p:cNvCxnSpPr>
              <a:stCxn id="7" idx="3"/>
            </p:cNvCxnSpPr>
            <p:nvPr/>
          </p:nvCxnSpPr>
          <p:spPr>
            <a:xfrm flipV="1">
              <a:off x="1680796" y="2858281"/>
              <a:ext cx="313476" cy="2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329DB3-8D32-500D-0D3D-01727B07546A}"/>
              </a:ext>
            </a:extLst>
          </p:cNvPr>
          <p:cNvGrpSpPr/>
          <p:nvPr/>
        </p:nvGrpSpPr>
        <p:grpSpPr>
          <a:xfrm>
            <a:off x="180304" y="4502891"/>
            <a:ext cx="1784735" cy="646331"/>
            <a:chOff x="180304" y="4502891"/>
            <a:chExt cx="1784735" cy="64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006800-D524-EE3B-4221-44A0C58C89C7}"/>
                </a:ext>
              </a:extLst>
            </p:cNvPr>
            <p:cNvSpPr txBox="1"/>
            <p:nvPr/>
          </p:nvSpPr>
          <p:spPr>
            <a:xfrm>
              <a:off x="180304" y="4502891"/>
              <a:ext cx="1527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DISTRIBUTION</a:t>
              </a:r>
            </a:p>
            <a:p>
              <a:pPr algn="ctr"/>
              <a:r>
                <a:rPr lang="en-US" dirty="0">
                  <a:solidFill>
                    <a:srgbClr val="002060"/>
                  </a:solidFill>
                </a:rPr>
                <a:t>FRACTON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A7E4F95-7385-7212-CAEC-37DFA433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1563" y="4826054"/>
              <a:ext cx="313476" cy="2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F60FA3-423E-A7BE-FC57-3766B4A70C31}"/>
              </a:ext>
            </a:extLst>
          </p:cNvPr>
          <p:cNvGrpSpPr/>
          <p:nvPr/>
        </p:nvGrpSpPr>
        <p:grpSpPr>
          <a:xfrm>
            <a:off x="1808301" y="5797292"/>
            <a:ext cx="2085827" cy="721221"/>
            <a:chOff x="1808301" y="5797292"/>
            <a:chExt cx="2085827" cy="7212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1D1F41-26CA-A9F8-55D8-FA32C1F98475}"/>
                </a:ext>
              </a:extLst>
            </p:cNvPr>
            <p:cNvSpPr txBox="1"/>
            <p:nvPr/>
          </p:nvSpPr>
          <p:spPr>
            <a:xfrm>
              <a:off x="1808301" y="6149181"/>
              <a:ext cx="2085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IMAGE RESOLUTION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B2A1656-3DA9-516A-A164-9CCD06367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1214" y="5797292"/>
              <a:ext cx="0" cy="3479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90EF18-1C5F-2F8F-741E-ABBB6E32779C}"/>
              </a:ext>
            </a:extLst>
          </p:cNvPr>
          <p:cNvGrpSpPr/>
          <p:nvPr/>
        </p:nvGrpSpPr>
        <p:grpSpPr>
          <a:xfrm>
            <a:off x="8297873" y="5819495"/>
            <a:ext cx="2085827" cy="695034"/>
            <a:chOff x="8297873" y="5819495"/>
            <a:chExt cx="2085827" cy="6950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D16729-549B-8BDD-E7D5-BC9FCF58D530}"/>
                </a:ext>
              </a:extLst>
            </p:cNvPr>
            <p:cNvSpPr txBox="1"/>
            <p:nvPr/>
          </p:nvSpPr>
          <p:spPr>
            <a:xfrm>
              <a:off x="8297873" y="6145197"/>
              <a:ext cx="2085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IMAGE RESOLUTION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C139BB1-F563-8716-AF09-11947B043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0786" y="5819495"/>
              <a:ext cx="0" cy="3479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FD4912F-DF6F-4CF9-EDDB-B6CBDAC3A9A5}"/>
              </a:ext>
            </a:extLst>
          </p:cNvPr>
          <p:cNvSpPr/>
          <p:nvPr/>
        </p:nvSpPr>
        <p:spPr>
          <a:xfrm>
            <a:off x="2423886" y="2365829"/>
            <a:ext cx="740228" cy="1063171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739FF2-C09D-0313-C07B-56009C8BABBA}"/>
              </a:ext>
            </a:extLst>
          </p:cNvPr>
          <p:cNvSpPr/>
          <p:nvPr/>
        </p:nvSpPr>
        <p:spPr>
          <a:xfrm>
            <a:off x="8856989" y="2336555"/>
            <a:ext cx="483787" cy="1063171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534B29-82DF-1325-4F9A-8F500DEC2D54}"/>
              </a:ext>
            </a:extLst>
          </p:cNvPr>
          <p:cNvSpPr/>
          <p:nvPr/>
        </p:nvSpPr>
        <p:spPr>
          <a:xfrm>
            <a:off x="8812664" y="4196448"/>
            <a:ext cx="528110" cy="1063171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F7764C-466E-5984-2E5C-0735981895DB}"/>
              </a:ext>
            </a:extLst>
          </p:cNvPr>
          <p:cNvSpPr txBox="1"/>
          <p:nvPr/>
        </p:nvSpPr>
        <p:spPr>
          <a:xfrm>
            <a:off x="10744200" y="67273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D5FA579-B003-4A7D-D157-58C845E32795}"/>
              </a:ext>
            </a:extLst>
          </p:cNvPr>
          <p:cNvGrpSpPr/>
          <p:nvPr/>
        </p:nvGrpSpPr>
        <p:grpSpPr>
          <a:xfrm>
            <a:off x="10244524" y="2535116"/>
            <a:ext cx="1667158" cy="646331"/>
            <a:chOff x="10244524" y="2535116"/>
            <a:chExt cx="1667158" cy="6463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24F182-A766-B76C-75FA-51F34ED609A0}"/>
                </a:ext>
              </a:extLst>
            </p:cNvPr>
            <p:cNvSpPr txBox="1"/>
            <p:nvPr/>
          </p:nvSpPr>
          <p:spPr>
            <a:xfrm>
              <a:off x="10383700" y="2535116"/>
              <a:ext cx="1527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DISTRIBUTION</a:t>
              </a:r>
            </a:p>
            <a:p>
              <a:pPr algn="ctr"/>
              <a:r>
                <a:rPr lang="en-US" dirty="0">
                  <a:solidFill>
                    <a:srgbClr val="002060"/>
                  </a:solidFill>
                </a:rPr>
                <a:t>FRACTON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3EB509A-DB7B-1626-1E34-BD6BA0455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4524" y="2897162"/>
              <a:ext cx="278351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E050507-82D1-7604-A5DE-16A524EFAF97}"/>
              </a:ext>
            </a:extLst>
          </p:cNvPr>
          <p:cNvGrpSpPr/>
          <p:nvPr/>
        </p:nvGrpSpPr>
        <p:grpSpPr>
          <a:xfrm>
            <a:off x="10256059" y="4408274"/>
            <a:ext cx="1667158" cy="646331"/>
            <a:chOff x="10244524" y="2535116"/>
            <a:chExt cx="1667158" cy="64633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6AF10C6-FA42-DEB9-7E44-932120D0C08E}"/>
                </a:ext>
              </a:extLst>
            </p:cNvPr>
            <p:cNvSpPr txBox="1"/>
            <p:nvPr/>
          </p:nvSpPr>
          <p:spPr>
            <a:xfrm>
              <a:off x="10383700" y="2535116"/>
              <a:ext cx="1527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DISTRIBUTION</a:t>
              </a:r>
            </a:p>
            <a:p>
              <a:pPr algn="ctr"/>
              <a:r>
                <a:rPr lang="en-US" dirty="0">
                  <a:solidFill>
                    <a:srgbClr val="002060"/>
                  </a:solidFill>
                </a:rPr>
                <a:t>FRACTON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A6A5193-1BFE-FC95-67EC-A4BF53941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4524" y="2897162"/>
              <a:ext cx="278351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53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D7790D-F019-D41E-C459-78573DAFF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496" y="706381"/>
            <a:ext cx="9429008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INTRINSIC vs OBSERVED DISRTRIBUTION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44D63-174F-0043-C19B-396DB43CD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4" y="146151"/>
            <a:ext cx="3682916" cy="4739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F3ECA2-E743-12AA-0C60-CF9677FD9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776" y="1781288"/>
            <a:ext cx="8720447" cy="4212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0519A9-367D-1492-9310-FA723DCD4B5E}"/>
              </a:ext>
            </a:extLst>
          </p:cNvPr>
          <p:cNvSpPr txBox="1"/>
          <p:nvPr/>
        </p:nvSpPr>
        <p:spPr>
          <a:xfrm>
            <a:off x="5021942" y="5764219"/>
            <a:ext cx="29065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INCREASING REAL SIZE -&gt;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A4B027-9302-C080-4CB2-122F630E7041}"/>
              </a:ext>
            </a:extLst>
          </p:cNvPr>
          <p:cNvSpPr txBox="1"/>
          <p:nvPr/>
        </p:nvSpPr>
        <p:spPr>
          <a:xfrm rot="16200000">
            <a:off x="2169186" y="3663876"/>
            <a:ext cx="37024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&lt;-  INCREASING REAL BRIGHTNESS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3E29B-9E0F-4CA1-828C-010D419D45F4}"/>
              </a:ext>
            </a:extLst>
          </p:cNvPr>
          <p:cNvSpPr txBox="1"/>
          <p:nvPr/>
        </p:nvSpPr>
        <p:spPr>
          <a:xfrm>
            <a:off x="5587999" y="1662612"/>
            <a:ext cx="13484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DISTANT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BB13E-20C7-9AA1-C4EF-1CC9CE18AFAA}"/>
              </a:ext>
            </a:extLst>
          </p:cNvPr>
          <p:cNvSpPr txBox="1"/>
          <p:nvPr/>
        </p:nvSpPr>
        <p:spPr>
          <a:xfrm>
            <a:off x="152814" y="2535117"/>
            <a:ext cx="152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DISTRIBUTION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FRACTON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006800-D524-EE3B-4221-44A0C58C89C7}"/>
              </a:ext>
            </a:extLst>
          </p:cNvPr>
          <p:cNvSpPr txBox="1"/>
          <p:nvPr/>
        </p:nvSpPr>
        <p:spPr>
          <a:xfrm>
            <a:off x="180304" y="4502891"/>
            <a:ext cx="152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DISTRIBUTION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FRACTON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1D1F41-26CA-A9F8-55D8-FA32C1F98475}"/>
              </a:ext>
            </a:extLst>
          </p:cNvPr>
          <p:cNvSpPr txBox="1"/>
          <p:nvPr/>
        </p:nvSpPr>
        <p:spPr>
          <a:xfrm>
            <a:off x="1808301" y="6149181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IMAGE RESOLUTION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D16729-549B-8BDD-E7D5-BC9FCF58D530}"/>
              </a:ext>
            </a:extLst>
          </p:cNvPr>
          <p:cNvSpPr txBox="1"/>
          <p:nvPr/>
        </p:nvSpPr>
        <p:spPr>
          <a:xfrm>
            <a:off x="8297873" y="6145197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IMAGE RESOLUTION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60DB29-B2D4-BDB4-F516-317744BECA7C}"/>
              </a:ext>
            </a:extLst>
          </p:cNvPr>
          <p:cNvCxnSpPr>
            <a:stCxn id="7" idx="3"/>
          </p:cNvCxnSpPr>
          <p:nvPr/>
        </p:nvCxnSpPr>
        <p:spPr>
          <a:xfrm flipV="1">
            <a:off x="1680796" y="2858281"/>
            <a:ext cx="313476" cy="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7E4F95-7385-7212-CAEC-37DFA433C5E0}"/>
              </a:ext>
            </a:extLst>
          </p:cNvPr>
          <p:cNvCxnSpPr>
            <a:cxnSpLocks/>
          </p:cNvCxnSpPr>
          <p:nvPr/>
        </p:nvCxnSpPr>
        <p:spPr>
          <a:xfrm flipV="1">
            <a:off x="1651563" y="4826054"/>
            <a:ext cx="313476" cy="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2A1656-3DA9-516A-A164-9CCD06367906}"/>
              </a:ext>
            </a:extLst>
          </p:cNvPr>
          <p:cNvCxnSpPr>
            <a:cxnSpLocks/>
          </p:cNvCxnSpPr>
          <p:nvPr/>
        </p:nvCxnSpPr>
        <p:spPr>
          <a:xfrm flipV="1">
            <a:off x="2851214" y="5797292"/>
            <a:ext cx="0" cy="34790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139BB1-F563-8716-AF09-11947B043864}"/>
              </a:ext>
            </a:extLst>
          </p:cNvPr>
          <p:cNvCxnSpPr>
            <a:cxnSpLocks/>
          </p:cNvCxnSpPr>
          <p:nvPr/>
        </p:nvCxnSpPr>
        <p:spPr>
          <a:xfrm flipV="1">
            <a:off x="9340786" y="5819495"/>
            <a:ext cx="0" cy="34790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861E9-9C7C-4446-B190-D2CB9EFDF714}"/>
              </a:ext>
            </a:extLst>
          </p:cNvPr>
          <p:cNvSpPr/>
          <p:nvPr/>
        </p:nvSpPr>
        <p:spPr>
          <a:xfrm>
            <a:off x="2851214" y="2365829"/>
            <a:ext cx="855707" cy="1063171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E020B4-4CAA-3E2C-6D9F-56BD9CE9DDBB}"/>
              </a:ext>
            </a:extLst>
          </p:cNvPr>
          <p:cNvSpPr/>
          <p:nvPr/>
        </p:nvSpPr>
        <p:spPr>
          <a:xfrm>
            <a:off x="8824695" y="2365828"/>
            <a:ext cx="827304" cy="1063171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AC33941-EBF3-31C6-0856-7467C452EE8F}"/>
              </a:ext>
            </a:extLst>
          </p:cNvPr>
          <p:cNvGrpSpPr/>
          <p:nvPr/>
        </p:nvGrpSpPr>
        <p:grpSpPr>
          <a:xfrm>
            <a:off x="10244524" y="2535116"/>
            <a:ext cx="1667158" cy="646331"/>
            <a:chOff x="10244524" y="2535116"/>
            <a:chExt cx="1667158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F1B32A-B89B-E29E-B38C-604ECF23BED7}"/>
                </a:ext>
              </a:extLst>
            </p:cNvPr>
            <p:cNvSpPr txBox="1"/>
            <p:nvPr/>
          </p:nvSpPr>
          <p:spPr>
            <a:xfrm>
              <a:off x="10383700" y="2535116"/>
              <a:ext cx="1527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DISTRIBUTION</a:t>
              </a:r>
            </a:p>
            <a:p>
              <a:pPr algn="ctr"/>
              <a:r>
                <a:rPr lang="en-US" dirty="0">
                  <a:solidFill>
                    <a:srgbClr val="002060"/>
                  </a:solidFill>
                </a:rPr>
                <a:t>FRACTON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6E1650F-6541-8B46-1970-0AA469E0BE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4524" y="2897162"/>
              <a:ext cx="278351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5745DB4-19B6-1229-A911-237DA89FB577}"/>
              </a:ext>
            </a:extLst>
          </p:cNvPr>
          <p:cNvGrpSpPr/>
          <p:nvPr/>
        </p:nvGrpSpPr>
        <p:grpSpPr>
          <a:xfrm>
            <a:off x="10244524" y="4502891"/>
            <a:ext cx="1767171" cy="646331"/>
            <a:chOff x="10244524" y="4502891"/>
            <a:chExt cx="1767171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28B830-8707-83D3-E87A-EE52BCD4ABE5}"/>
                </a:ext>
              </a:extLst>
            </p:cNvPr>
            <p:cNvSpPr txBox="1"/>
            <p:nvPr/>
          </p:nvSpPr>
          <p:spPr>
            <a:xfrm>
              <a:off x="10483713" y="4502891"/>
              <a:ext cx="1527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DISTRIBUTION</a:t>
              </a:r>
            </a:p>
            <a:p>
              <a:pPr algn="ctr"/>
              <a:r>
                <a:rPr lang="en-US" dirty="0">
                  <a:solidFill>
                    <a:srgbClr val="002060"/>
                  </a:solidFill>
                </a:rPr>
                <a:t>FRACTON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95FA1A-FAF2-8903-E1FC-2105F7616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4524" y="4827616"/>
              <a:ext cx="278351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827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249DA8-4122-21A8-E613-217B2100A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4" y="146151"/>
            <a:ext cx="3682916" cy="47397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0F87E3C-D043-880F-2255-D83CA417DA94}"/>
              </a:ext>
            </a:extLst>
          </p:cNvPr>
          <p:cNvGrpSpPr/>
          <p:nvPr/>
        </p:nvGrpSpPr>
        <p:grpSpPr>
          <a:xfrm>
            <a:off x="284630" y="1162814"/>
            <a:ext cx="11139715" cy="5215689"/>
            <a:chOff x="1283072" y="1027906"/>
            <a:chExt cx="11139715" cy="52156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3DC936-A1D5-8A5A-640D-26E8C50C0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3072" y="1027906"/>
              <a:ext cx="7772400" cy="521568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809BDB-8C9E-C35C-F190-337E0894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3315" y="1543428"/>
              <a:ext cx="2959472" cy="2436151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FB1521-C50C-5992-B5CB-80F0754A9499}"/>
                  </a:ext>
                </a:extLst>
              </p:cNvPr>
              <p:cNvSpPr txBox="1"/>
              <p:nvPr/>
            </p:nvSpPr>
            <p:spPr>
              <a:xfrm>
                <a:off x="4408882" y="4616730"/>
                <a:ext cx="7160266" cy="2118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First, create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bins on the INTRINSIC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each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calculate the fraction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for each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bins in the OBSERVED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Calculate the MSE to expectations (or ”truth”)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/>
                  <a:t> over all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bins in the OBSERVED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Sum 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classes, all observed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and intrinsic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FB1521-C50C-5992-B5CB-80F0754A9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882" y="4616730"/>
                <a:ext cx="7160266" cy="2118785"/>
              </a:xfrm>
              <a:prstGeom prst="rect">
                <a:avLst/>
              </a:prstGeom>
              <a:blipFill>
                <a:blip r:embed="rId5"/>
                <a:stretch>
                  <a:fillRect l="-531" t="-1190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4C383CC-95F1-CA4F-83B7-5759CC5DEA05}"/>
              </a:ext>
            </a:extLst>
          </p:cNvPr>
          <p:cNvSpPr/>
          <p:nvPr/>
        </p:nvSpPr>
        <p:spPr>
          <a:xfrm>
            <a:off x="152814" y="1162814"/>
            <a:ext cx="4342986" cy="55727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8981579-6243-503C-3AB1-9A0021829248}"/>
              </a:ext>
            </a:extLst>
          </p:cNvPr>
          <p:cNvSpPr/>
          <p:nvPr/>
        </p:nvSpPr>
        <p:spPr>
          <a:xfrm>
            <a:off x="4627616" y="805803"/>
            <a:ext cx="3068586" cy="38109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5A58CD-B59B-59C7-C1CF-6A44027DB782}"/>
              </a:ext>
            </a:extLst>
          </p:cNvPr>
          <p:cNvSpPr/>
          <p:nvPr/>
        </p:nvSpPr>
        <p:spPr>
          <a:xfrm>
            <a:off x="8355759" y="1678336"/>
            <a:ext cx="3068586" cy="24361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0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1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912</Words>
  <Application>Microsoft Macintosh PowerPoint</Application>
  <PresentationFormat>Widescreen</PresentationFormat>
  <Paragraphs>145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Roboto</vt:lpstr>
      <vt:lpstr>Office Theme</vt:lpstr>
      <vt:lpstr>Using Galaxy Shapes to Develop a De-biasing Framework for Deep Learning</vt:lpstr>
      <vt:lpstr>PowerPoint Presentation</vt:lpstr>
      <vt:lpstr>PowerPoint Presentation</vt:lpstr>
      <vt:lpstr>MOTIVATION</vt:lpstr>
      <vt:lpstr>INTRINSIC vs OBSERVED DISRTRIBUTION</vt:lpstr>
      <vt:lpstr>INTRINSIC vs OBSERVED DISRTRIBUTION</vt:lpstr>
      <vt:lpstr>INTRINSIC vs OBSERVED DISRTRIBUTION</vt:lpstr>
      <vt:lpstr>INTRINSIC vs OBSERVED DISRTRIBUTION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Miller</dc:creator>
  <cp:lastModifiedBy>Chris Miller</cp:lastModifiedBy>
  <cp:revision>5</cp:revision>
  <dcterms:created xsi:type="dcterms:W3CDTF">2023-09-28T15:15:14Z</dcterms:created>
  <dcterms:modified xsi:type="dcterms:W3CDTF">2023-11-09T20:45:40Z</dcterms:modified>
</cp:coreProperties>
</file>